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308" r:id="rId2"/>
    <p:sldId id="257" r:id="rId3"/>
    <p:sldId id="339" r:id="rId4"/>
    <p:sldId id="316" r:id="rId5"/>
    <p:sldId id="343" r:id="rId6"/>
    <p:sldId id="320" r:id="rId7"/>
    <p:sldId id="324" r:id="rId8"/>
    <p:sldId id="322" r:id="rId9"/>
    <p:sldId id="325" r:id="rId10"/>
    <p:sldId id="326" r:id="rId11"/>
    <p:sldId id="337" r:id="rId12"/>
    <p:sldId id="338" r:id="rId13"/>
    <p:sldId id="317" r:id="rId14"/>
    <p:sldId id="327" r:id="rId15"/>
    <p:sldId id="328" r:id="rId16"/>
    <p:sldId id="268" r:id="rId17"/>
    <p:sldId id="329" r:id="rId18"/>
    <p:sldId id="289" r:id="rId19"/>
    <p:sldId id="330" r:id="rId20"/>
    <p:sldId id="342" r:id="rId21"/>
    <p:sldId id="294" r:id="rId22"/>
    <p:sldId id="332" r:id="rId23"/>
    <p:sldId id="331" r:id="rId24"/>
    <p:sldId id="333" r:id="rId25"/>
    <p:sldId id="334" r:id="rId26"/>
    <p:sldId id="335" r:id="rId27"/>
    <p:sldId id="340" r:id="rId28"/>
    <p:sldId id="341" r:id="rId29"/>
    <p:sldId id="344" r:id="rId30"/>
    <p:sldId id="306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524E8-F18D-4925-8788-3BA63FD10D9F}">
          <p14:sldIdLst>
            <p14:sldId id="308"/>
            <p14:sldId id="257"/>
            <p14:sldId id="339"/>
            <p14:sldId id="316"/>
            <p14:sldId id="343"/>
            <p14:sldId id="320"/>
            <p14:sldId id="324"/>
            <p14:sldId id="322"/>
            <p14:sldId id="325"/>
            <p14:sldId id="326"/>
            <p14:sldId id="337"/>
            <p14:sldId id="338"/>
            <p14:sldId id="317"/>
            <p14:sldId id="327"/>
            <p14:sldId id="328"/>
            <p14:sldId id="268"/>
            <p14:sldId id="329"/>
            <p14:sldId id="289"/>
            <p14:sldId id="330"/>
            <p14:sldId id="342"/>
            <p14:sldId id="294"/>
            <p14:sldId id="332"/>
            <p14:sldId id="331"/>
            <p14:sldId id="333"/>
            <p14:sldId id="334"/>
            <p14:sldId id="335"/>
            <p14:sldId id="340"/>
            <p14:sldId id="341"/>
            <p14:sldId id="344"/>
            <p14:sldId id="306"/>
          </p14:sldIdLst>
        </p14:section>
        <p14:section name="无标题节" id="{295C8A62-12AE-4459-83D9-E34DB479808F}">
          <p14:sldIdLst/>
        </p14:section>
      </p14:sectionLst>
    </p:ext>
    <p:ext uri="{EFAFB233-063F-42B5-8137-9DF3F51BA10A}">
      <p15:sldGuideLst xmlns:p15="http://schemas.microsoft.com/office/powerpoint/2012/main" xmlns="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F29"/>
    <a:srgbClr val="343A42"/>
    <a:srgbClr val="1C2B38"/>
    <a:srgbClr val="FEAF00"/>
    <a:srgbClr val="EAA200"/>
    <a:srgbClr val="FFC543"/>
    <a:srgbClr val="FC611F"/>
    <a:srgbClr val="F34D03"/>
    <a:srgbClr val="FFCC5B"/>
    <a:srgbClr val="D69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6" d="100"/>
          <a:sy n="166" d="100"/>
        </p:scale>
        <p:origin x="-592" y="-96"/>
      </p:cViewPr>
      <p:guideLst>
        <p:guide orient="horz" pos="1620"/>
        <p:guide orient="horz" pos="2219"/>
        <p:guide pos="2880"/>
        <p:guide pos="386"/>
        <p:guide pos="53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列0</c:v>
                </c:pt>
              </c:strCache>
            </c:strRef>
          </c:tx>
          <c:dPt>
            <c:idx val="0"/>
            <c:bubble3D val="0"/>
            <c:spPr>
              <a:solidFill>
                <a:srgbClr val="FC611F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Sheet1!$B$4:$B$5</c:f>
              <c:numCache>
                <c:formatCode>General</c:formatCode>
                <c:ptCount val="2"/>
                <c:pt idx="0">
                  <c:v>5.0</c:v>
                </c:pt>
                <c:pt idx="1">
                  <c:v>5.0</c:v>
                </c:pt>
              </c:numCache>
            </c:numRef>
          </c:val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spPr>
              <a:solidFill>
                <a:srgbClr val="464F5A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Sheet1!$C$4:$C$5</c:f>
              <c:numCache>
                <c:formatCode>General</c:formatCode>
                <c:ptCount val="2"/>
                <c:pt idx="0">
                  <c:v>7.0</c:v>
                </c:pt>
                <c:pt idx="1">
                  <c:v>3.0</c:v>
                </c:pt>
              </c:numCache>
            </c:numRef>
          </c:val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列2</c:v>
                </c:pt>
              </c:strCache>
            </c:strRef>
          </c:tx>
          <c:dPt>
            <c:idx val="0"/>
            <c:bubble3D val="0"/>
            <c:spPr>
              <a:solidFill>
                <a:srgbClr val="FFC543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Sheet1!$A$4:$A$5</c:f>
              <c:strCache>
                <c:ptCount val="1"/>
                <c:pt idx="0">
                  <c:v>第一季度</c:v>
                </c:pt>
              </c:strCache>
            </c:strRef>
          </c:cat>
          <c:val>
            <c:numRef>
              <c:f>Sheet1!$D$4:$D$5</c:f>
              <c:numCache>
                <c:formatCode>General</c:formatCode>
                <c:ptCount val="2"/>
                <c:pt idx="0">
                  <c:v>8.0</c:v>
                </c:pt>
                <c:pt idx="1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90"/>
        <c:holeSize val="50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销售额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rgbClr val="FFC543"/>
              </a:solidFill>
            </c:spPr>
          </c:dPt>
          <c:dPt>
            <c:idx val="1"/>
            <c:bubble3D val="0"/>
            <c:spPr>
              <a:solidFill>
                <a:srgbClr val="FF8B00"/>
              </a:solidFill>
            </c:spPr>
          </c:dPt>
          <c:dPt>
            <c:idx val="2"/>
            <c:bubble3D val="0"/>
            <c:spPr>
              <a:solidFill>
                <a:srgbClr val="FC611F"/>
              </a:solidFill>
            </c:spPr>
          </c:dPt>
          <c:dPt>
            <c:idx val="3"/>
            <c:bubble3D val="0"/>
            <c:spPr>
              <a:solidFill>
                <a:srgbClr val="DD2405"/>
              </a:solidFill>
            </c:spPr>
          </c:dPt>
          <c:dPt>
            <c:idx val="4"/>
            <c:bubble3D val="0"/>
            <c:spPr>
              <a:solidFill>
                <a:srgbClr val="58A2BC"/>
              </a:solidFill>
            </c:spPr>
          </c:dPt>
          <c:dPt>
            <c:idx val="5"/>
            <c:bubble3D val="0"/>
            <c:spPr>
              <a:solidFill>
                <a:srgbClr val="39788F"/>
              </a:solidFill>
            </c:spPr>
          </c:dPt>
          <c:dPt>
            <c:idx val="6"/>
            <c:bubble3D val="0"/>
            <c:spPr>
              <a:solidFill>
                <a:srgbClr val="214653"/>
              </a:solidFill>
            </c:spPr>
          </c:dPt>
          <c:dPt>
            <c:idx val="7"/>
            <c:bubble3D val="0"/>
            <c:spPr>
              <a:solidFill>
                <a:srgbClr val="1C2B38"/>
              </a:solidFill>
            </c:spPr>
          </c:dPt>
          <c:cat>
            <c:strRef>
              <c:f>Sheet1!$A$4:$A$11</c:f>
              <c:strCache>
                <c:ptCount val="8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  <c:pt idx="5">
                  <c:v>第六季度</c:v>
                </c:pt>
                <c:pt idx="6">
                  <c:v>第七季度</c:v>
                </c:pt>
                <c:pt idx="7">
                  <c:v>第八季度</c:v>
                </c:pt>
              </c:strCache>
            </c:strRef>
          </c:cat>
          <c:val>
            <c:numRef>
              <c:f>Sheet1!$B$4:$B$11</c:f>
              <c:numCache>
                <c:formatCode>General</c:formatCode>
                <c:ptCount val="8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  <c:pt idx="6">
                  <c:v>12.5</c:v>
                </c:pt>
                <c:pt idx="7">
                  <c:v>12.5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3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77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8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841772"/>
            <a:ext cx="6858000" cy="17907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2701528"/>
            <a:ext cx="6858000" cy="124182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0" algn="ctr">
              <a:buSzTx/>
              <a:buFontTx/>
              <a:buNone/>
              <a:defRPr sz="1800"/>
            </a:lvl2pPr>
            <a:lvl3pPr marL="0" indent="0" algn="ctr">
              <a:buSzTx/>
              <a:buFontTx/>
              <a:buNone/>
              <a:defRPr sz="1800"/>
            </a:lvl3pPr>
            <a:lvl4pPr marL="0" indent="0" algn="ctr">
              <a:buSzTx/>
              <a:buFontTx/>
              <a:buNone/>
              <a:defRPr sz="1800"/>
            </a:lvl4pPr>
            <a:lvl5pPr marL="0" indent="0" algn="ctr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47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2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pPr/>
              <a:t>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  <p:sldLayoutId id="2147483672" r:id="rId13"/>
    <p:sldLayoutId id="2147483673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3529684" y="1886174"/>
            <a:ext cx="2" cy="872706"/>
          </a:xfrm>
          <a:prstGeom prst="line">
            <a:avLst/>
          </a:prstGeom>
          <a:ln w="27940">
            <a:solidFill>
              <a:srgbClr val="FF6400"/>
            </a:solidFill>
            <a:miter/>
          </a:ln>
        </p:spPr>
        <p:txBody>
          <a:bodyPr lIns="34289" tIns="34289" rIns="34289" bIns="34289"/>
          <a:lstStyle/>
          <a:p>
            <a:endParaRPr sz="1350"/>
          </a:p>
        </p:txBody>
      </p:sp>
      <p:pic>
        <p:nvPicPr>
          <p:cNvPr id="113" name="image1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595955" y="2102347"/>
            <a:ext cx="1498395" cy="44036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3190183" y="1799088"/>
            <a:ext cx="4474534" cy="2035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>
              <a:lnSpc>
                <a:spcPct val="90000"/>
              </a:lnSpc>
              <a:defRPr sz="3600" b="1">
                <a:solidFill>
                  <a:srgbClr val="224B4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600" dirty="0" smtClean="0">
                <a:latin typeface="+mj-lt"/>
                <a:ea typeface="隶书" pitchFamily="49" charset="-122"/>
              </a:rPr>
              <a:t>芒果</a:t>
            </a:r>
            <a:r>
              <a:rPr lang="en-US" altLang="zh-CN" sz="3600" dirty="0" smtClean="0">
                <a:latin typeface="+mj-lt"/>
                <a:ea typeface="隶书" pitchFamily="49" charset="-122"/>
              </a:rPr>
              <a:t>TV</a:t>
            </a:r>
          </a:p>
          <a:p>
            <a:pPr algn="ctr">
              <a:lnSpc>
                <a:spcPct val="90000"/>
              </a:lnSpc>
              <a:defRPr sz="3600" b="1">
                <a:solidFill>
                  <a:srgbClr val="224B4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3600" dirty="0" smtClean="0">
                <a:latin typeface="+mj-lt"/>
                <a:ea typeface="隶书" pitchFamily="49" charset="-122"/>
              </a:rPr>
              <a:t>自动化测试实战</a:t>
            </a:r>
            <a:endParaRPr lang="en-US" altLang="zh-CN" sz="3600" dirty="0" smtClean="0">
              <a:latin typeface="+mj-lt"/>
              <a:ea typeface="隶书" pitchFamily="49" charset="-122"/>
            </a:endParaRPr>
          </a:p>
          <a:p>
            <a:pPr algn="ctr">
              <a:lnSpc>
                <a:spcPct val="90000"/>
              </a:lnSpc>
              <a:defRPr sz="3600" b="1">
                <a:solidFill>
                  <a:srgbClr val="224B4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sz="1600" dirty="0"/>
          </a:p>
          <a:p>
            <a:pPr algn="ctr">
              <a:lnSpc>
                <a:spcPct val="90000"/>
              </a:lnSpc>
              <a:defRPr sz="3600" b="1">
                <a:solidFill>
                  <a:srgbClr val="224B4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2700" dirty="0" smtClean="0"/>
          </a:p>
          <a:p>
            <a:pPr algn="ctr">
              <a:lnSpc>
                <a:spcPct val="90000"/>
              </a:lnSpc>
              <a:defRPr sz="3600" b="1">
                <a:solidFill>
                  <a:srgbClr val="224B4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391767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694585" y="915870"/>
            <a:ext cx="77548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评判规则：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正常情景与异常情景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线上漏测率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一个简单的</a:t>
            </a:r>
            <a:r>
              <a:rPr lang="zh-CN" altLang="en-US" sz="16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广告点击链接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功能的异常情景？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广告请求异常情景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广告点击链接异常情景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-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广告链接地址异常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(404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500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timeout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等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-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广告数据上报异常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(404</a:t>
            </a:r>
            <a:r>
              <a:rPr lang="zh-CN" altLang="en-US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500</a:t>
            </a:r>
            <a:r>
              <a:rPr lang="zh-CN" altLang="en-US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timeout</a:t>
            </a:r>
            <a:r>
              <a:rPr lang="zh-CN" altLang="en-US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等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-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广告数据第三方监测异常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(404</a:t>
            </a:r>
            <a:r>
              <a:rPr lang="zh-CN" altLang="en-US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500</a:t>
            </a:r>
            <a:r>
              <a:rPr lang="zh-CN" altLang="en-US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timeout</a:t>
            </a:r>
            <a:r>
              <a:rPr lang="zh-CN" altLang="en-US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等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其它异常情景</a:t>
            </a:r>
            <a:r>
              <a:rPr lang="en-US" altLang="zh-CN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                                </a:t>
            </a:r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38912" y="220492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自动化测试覆盖率</a:t>
            </a:r>
            <a:endParaRPr lang="zh-CN" altLang="en-US" sz="2800" b="1" dirty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56" name="组合 55"/>
          <p:cNvGrpSpPr/>
          <p:nvPr/>
        </p:nvGrpSpPr>
        <p:grpSpPr>
          <a:xfrm>
            <a:off x="4533900" y="1086597"/>
            <a:ext cx="4610100" cy="3161620"/>
            <a:chOff x="576263" y="1318305"/>
            <a:chExt cx="4610100" cy="3161620"/>
          </a:xfrm>
        </p:grpSpPr>
        <p:graphicFrame>
          <p:nvGraphicFramePr>
            <p:cNvPr id="57" name="图表 56"/>
            <p:cNvGraphicFramePr/>
            <p:nvPr>
              <p:extLst>
                <p:ext uri="{D42A27DB-BD31-4B8C-83A1-F6EECF244321}">
                  <p14:modId xmlns:p14="http://schemas.microsoft.com/office/powerpoint/2010/main" val="2775828100"/>
                </p:ext>
              </p:extLst>
            </p:nvPr>
          </p:nvGraphicFramePr>
          <p:xfrm>
            <a:off x="576263" y="1318305"/>
            <a:ext cx="4610100" cy="31616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58" name="Group 104"/>
            <p:cNvGrpSpPr>
              <a:grpSpLocks noChangeAspect="1"/>
            </p:cNvGrpSpPr>
            <p:nvPr/>
          </p:nvGrpSpPr>
          <p:grpSpPr bwMode="auto">
            <a:xfrm>
              <a:off x="2500313" y="2233613"/>
              <a:ext cx="773112" cy="1108075"/>
              <a:chOff x="1575" y="1407"/>
              <a:chExt cx="487" cy="698"/>
            </a:xfrm>
          </p:grpSpPr>
          <p:sp>
            <p:nvSpPr>
              <p:cNvPr id="59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1575" y="1407"/>
                <a:ext cx="487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Rectangle 105"/>
              <p:cNvSpPr>
                <a:spLocks noChangeArrowheads="1"/>
              </p:cNvSpPr>
              <p:nvPr/>
            </p:nvSpPr>
            <p:spPr bwMode="auto">
              <a:xfrm>
                <a:off x="1704" y="1933"/>
                <a:ext cx="242" cy="99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Rectangle 106"/>
              <p:cNvSpPr>
                <a:spLocks noChangeArrowheads="1"/>
              </p:cNvSpPr>
              <p:nvPr/>
            </p:nvSpPr>
            <p:spPr bwMode="auto">
              <a:xfrm>
                <a:off x="1704" y="1944"/>
                <a:ext cx="242" cy="99"/>
              </a:xfrm>
              <a:prstGeom prst="rect">
                <a:avLst/>
              </a:prstGeom>
              <a:solidFill>
                <a:srgbClr val="F88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07"/>
              <p:cNvSpPr>
                <a:spLocks/>
              </p:cNvSpPr>
              <p:nvPr/>
            </p:nvSpPr>
            <p:spPr bwMode="auto">
              <a:xfrm>
                <a:off x="1781" y="1945"/>
                <a:ext cx="164" cy="98"/>
              </a:xfrm>
              <a:custGeom>
                <a:avLst/>
                <a:gdLst>
                  <a:gd name="T0" fmla="*/ 0 w 119"/>
                  <a:gd name="T1" fmla="*/ 71 h 71"/>
                  <a:gd name="T2" fmla="*/ 119 w 119"/>
                  <a:gd name="T3" fmla="*/ 71 h 71"/>
                  <a:gd name="T4" fmla="*/ 119 w 119"/>
                  <a:gd name="T5" fmla="*/ 0 h 71"/>
                  <a:gd name="T6" fmla="*/ 93 w 119"/>
                  <a:gd name="T7" fmla="*/ 0 h 71"/>
                  <a:gd name="T8" fmla="*/ 0 w 119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71">
                    <a:moveTo>
                      <a:pt x="0" y="71"/>
                    </a:move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2" y="24"/>
                      <a:pt x="31" y="48"/>
                      <a:pt x="0" y="71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Rectangle 108"/>
              <p:cNvSpPr>
                <a:spLocks noChangeArrowheads="1"/>
              </p:cNvSpPr>
              <p:nvPr/>
            </p:nvSpPr>
            <p:spPr bwMode="auto">
              <a:xfrm>
                <a:off x="1644" y="2026"/>
                <a:ext cx="368" cy="61"/>
              </a:xfrm>
              <a:prstGeom prst="rect">
                <a:avLst/>
              </a:prstGeom>
              <a:solidFill>
                <a:srgbClr val="FDB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Rectangle 109"/>
              <p:cNvSpPr>
                <a:spLocks noChangeArrowheads="1"/>
              </p:cNvSpPr>
              <p:nvPr/>
            </p:nvSpPr>
            <p:spPr bwMode="auto">
              <a:xfrm>
                <a:off x="1644" y="2043"/>
                <a:ext cx="368" cy="61"/>
              </a:xfrm>
              <a:prstGeom prst="rect">
                <a:avLst/>
              </a:prstGeom>
              <a:solidFill>
                <a:srgbClr val="FF8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10"/>
              <p:cNvSpPr>
                <a:spLocks/>
              </p:cNvSpPr>
              <p:nvPr/>
            </p:nvSpPr>
            <p:spPr bwMode="auto">
              <a:xfrm>
                <a:off x="1781" y="2043"/>
                <a:ext cx="231" cy="61"/>
              </a:xfrm>
              <a:custGeom>
                <a:avLst/>
                <a:gdLst>
                  <a:gd name="T0" fmla="*/ 31 w 168"/>
                  <a:gd name="T1" fmla="*/ 19 h 44"/>
                  <a:gd name="T2" fmla="*/ 20 w 168"/>
                  <a:gd name="T3" fmla="*/ 27 h 44"/>
                  <a:gd name="T4" fmla="*/ 13 w 168"/>
                  <a:gd name="T5" fmla="*/ 33 h 44"/>
                  <a:gd name="T6" fmla="*/ 0 w 168"/>
                  <a:gd name="T7" fmla="*/ 44 h 44"/>
                  <a:gd name="T8" fmla="*/ 168 w 168"/>
                  <a:gd name="T9" fmla="*/ 44 h 44"/>
                  <a:gd name="T10" fmla="*/ 168 w 168"/>
                  <a:gd name="T11" fmla="*/ 0 h 44"/>
                  <a:gd name="T12" fmla="*/ 59 w 168"/>
                  <a:gd name="T13" fmla="*/ 0 h 44"/>
                  <a:gd name="T14" fmla="*/ 31 w 168"/>
                  <a:gd name="T15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8" h="44">
                    <a:moveTo>
                      <a:pt x="31" y="19"/>
                    </a:moveTo>
                    <a:cubicBezTo>
                      <a:pt x="28" y="22"/>
                      <a:pt x="24" y="24"/>
                      <a:pt x="20" y="27"/>
                    </a:cubicBezTo>
                    <a:cubicBezTo>
                      <a:pt x="18" y="29"/>
                      <a:pt x="15" y="31"/>
                      <a:pt x="13" y="33"/>
                    </a:cubicBezTo>
                    <a:cubicBezTo>
                      <a:pt x="9" y="37"/>
                      <a:pt x="4" y="40"/>
                      <a:pt x="0" y="44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6"/>
                      <a:pt x="40" y="12"/>
                      <a:pt x="31" y="19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Oval 111"/>
              <p:cNvSpPr>
                <a:spLocks noChangeArrowheads="1"/>
              </p:cNvSpPr>
              <p:nvPr/>
            </p:nvSpPr>
            <p:spPr bwMode="auto">
              <a:xfrm>
                <a:off x="1795" y="1868"/>
                <a:ext cx="65" cy="65"/>
              </a:xfrm>
              <a:prstGeom prst="ellipse">
                <a:avLst/>
              </a:prstGeom>
              <a:solidFill>
                <a:srgbClr val="FE9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12"/>
              <p:cNvSpPr>
                <a:spLocks/>
              </p:cNvSpPr>
              <p:nvPr/>
            </p:nvSpPr>
            <p:spPr bwMode="auto">
              <a:xfrm>
                <a:off x="1809" y="1881"/>
                <a:ext cx="51" cy="52"/>
              </a:xfrm>
              <a:custGeom>
                <a:avLst/>
                <a:gdLst>
                  <a:gd name="T0" fmla="*/ 17 w 37"/>
                  <a:gd name="T1" fmla="*/ 21 h 38"/>
                  <a:gd name="T2" fmla="*/ 0 w 37"/>
                  <a:gd name="T3" fmla="*/ 34 h 38"/>
                  <a:gd name="T4" fmla="*/ 13 w 37"/>
                  <a:gd name="T5" fmla="*/ 38 h 38"/>
                  <a:gd name="T6" fmla="*/ 37 w 37"/>
                  <a:gd name="T7" fmla="*/ 14 h 38"/>
                  <a:gd name="T8" fmla="*/ 32 w 37"/>
                  <a:gd name="T9" fmla="*/ 0 h 38"/>
                  <a:gd name="T10" fmla="*/ 17 w 37"/>
                  <a:gd name="T11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7" y="21"/>
                    </a:moveTo>
                    <a:cubicBezTo>
                      <a:pt x="12" y="26"/>
                      <a:pt x="6" y="30"/>
                      <a:pt x="0" y="34"/>
                    </a:cubicBezTo>
                    <a:cubicBezTo>
                      <a:pt x="4" y="36"/>
                      <a:pt x="8" y="38"/>
                      <a:pt x="13" y="38"/>
                    </a:cubicBezTo>
                    <a:cubicBezTo>
                      <a:pt x="26" y="38"/>
                      <a:pt x="37" y="27"/>
                      <a:pt x="37" y="14"/>
                    </a:cubicBezTo>
                    <a:cubicBezTo>
                      <a:pt x="37" y="9"/>
                      <a:pt x="35" y="4"/>
                      <a:pt x="32" y="0"/>
                    </a:cubicBezTo>
                    <a:cubicBezTo>
                      <a:pt x="28" y="8"/>
                      <a:pt x="23" y="15"/>
                      <a:pt x="17" y="21"/>
                    </a:cubicBezTo>
                    <a:close/>
                  </a:path>
                </a:pathLst>
              </a:custGeom>
              <a:solidFill>
                <a:srgbClr val="F77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13"/>
              <p:cNvSpPr>
                <a:spLocks noEditPoints="1"/>
              </p:cNvSpPr>
              <p:nvPr/>
            </p:nvSpPr>
            <p:spPr bwMode="auto">
              <a:xfrm>
                <a:off x="1631" y="1465"/>
                <a:ext cx="376" cy="376"/>
              </a:xfrm>
              <a:custGeom>
                <a:avLst/>
                <a:gdLst>
                  <a:gd name="T0" fmla="*/ 144 w 273"/>
                  <a:gd name="T1" fmla="*/ 4 h 273"/>
                  <a:gd name="T2" fmla="*/ 4 w 273"/>
                  <a:gd name="T3" fmla="*/ 130 h 273"/>
                  <a:gd name="T4" fmla="*/ 129 w 273"/>
                  <a:gd name="T5" fmla="*/ 270 h 273"/>
                  <a:gd name="T6" fmla="*/ 269 w 273"/>
                  <a:gd name="T7" fmla="*/ 144 h 273"/>
                  <a:gd name="T8" fmla="*/ 144 w 273"/>
                  <a:gd name="T9" fmla="*/ 4 h 273"/>
                  <a:gd name="T10" fmla="*/ 130 w 273"/>
                  <a:gd name="T11" fmla="*/ 258 h 273"/>
                  <a:gd name="T12" fmla="*/ 15 w 273"/>
                  <a:gd name="T13" fmla="*/ 130 h 273"/>
                  <a:gd name="T14" fmla="*/ 143 w 273"/>
                  <a:gd name="T15" fmla="*/ 15 h 273"/>
                  <a:gd name="T16" fmla="*/ 258 w 273"/>
                  <a:gd name="T17" fmla="*/ 143 h 273"/>
                  <a:gd name="T18" fmla="*/ 130 w 273"/>
                  <a:gd name="T19" fmla="*/ 258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" h="273">
                    <a:moveTo>
                      <a:pt x="144" y="4"/>
                    </a:moveTo>
                    <a:cubicBezTo>
                      <a:pt x="70" y="0"/>
                      <a:pt x="8" y="56"/>
                      <a:pt x="4" y="130"/>
                    </a:cubicBezTo>
                    <a:cubicBezTo>
                      <a:pt x="0" y="203"/>
                      <a:pt x="56" y="266"/>
                      <a:pt x="129" y="270"/>
                    </a:cubicBezTo>
                    <a:cubicBezTo>
                      <a:pt x="203" y="273"/>
                      <a:pt x="265" y="217"/>
                      <a:pt x="269" y="144"/>
                    </a:cubicBezTo>
                    <a:cubicBezTo>
                      <a:pt x="273" y="71"/>
                      <a:pt x="217" y="8"/>
                      <a:pt x="144" y="4"/>
                    </a:cubicBezTo>
                    <a:close/>
                    <a:moveTo>
                      <a:pt x="130" y="258"/>
                    </a:moveTo>
                    <a:cubicBezTo>
                      <a:pt x="63" y="255"/>
                      <a:pt x="11" y="197"/>
                      <a:pt x="15" y="130"/>
                    </a:cubicBezTo>
                    <a:cubicBezTo>
                      <a:pt x="19" y="63"/>
                      <a:pt x="76" y="12"/>
                      <a:pt x="143" y="15"/>
                    </a:cubicBezTo>
                    <a:cubicBezTo>
                      <a:pt x="210" y="19"/>
                      <a:pt x="262" y="76"/>
                      <a:pt x="258" y="143"/>
                    </a:cubicBezTo>
                    <a:cubicBezTo>
                      <a:pt x="254" y="210"/>
                      <a:pt x="197" y="262"/>
                      <a:pt x="130" y="258"/>
                    </a:cubicBezTo>
                    <a:close/>
                  </a:path>
                </a:pathLst>
              </a:custGeom>
              <a:solidFill>
                <a:srgbClr val="FCB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14"/>
              <p:cNvSpPr>
                <a:spLocks noEditPoints="1"/>
              </p:cNvSpPr>
              <p:nvPr/>
            </p:nvSpPr>
            <p:spPr bwMode="auto">
              <a:xfrm>
                <a:off x="1647" y="1481"/>
                <a:ext cx="345" cy="344"/>
              </a:xfrm>
              <a:custGeom>
                <a:avLst/>
                <a:gdLst>
                  <a:gd name="T0" fmla="*/ 132 w 251"/>
                  <a:gd name="T1" fmla="*/ 3 h 250"/>
                  <a:gd name="T2" fmla="*/ 4 w 251"/>
                  <a:gd name="T3" fmla="*/ 118 h 250"/>
                  <a:gd name="T4" fmla="*/ 119 w 251"/>
                  <a:gd name="T5" fmla="*/ 246 h 250"/>
                  <a:gd name="T6" fmla="*/ 247 w 251"/>
                  <a:gd name="T7" fmla="*/ 131 h 250"/>
                  <a:gd name="T8" fmla="*/ 132 w 251"/>
                  <a:gd name="T9" fmla="*/ 3 h 250"/>
                  <a:gd name="T10" fmla="*/ 119 w 251"/>
                  <a:gd name="T11" fmla="*/ 238 h 250"/>
                  <a:gd name="T12" fmla="*/ 12 w 251"/>
                  <a:gd name="T13" fmla="*/ 119 h 250"/>
                  <a:gd name="T14" fmla="*/ 132 w 251"/>
                  <a:gd name="T15" fmla="*/ 11 h 250"/>
                  <a:gd name="T16" fmla="*/ 239 w 251"/>
                  <a:gd name="T17" fmla="*/ 131 h 250"/>
                  <a:gd name="T18" fmla="*/ 119 w 251"/>
                  <a:gd name="T19" fmla="*/ 23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1" h="250">
                    <a:moveTo>
                      <a:pt x="132" y="3"/>
                    </a:moveTo>
                    <a:cubicBezTo>
                      <a:pt x="65" y="0"/>
                      <a:pt x="8" y="51"/>
                      <a:pt x="4" y="118"/>
                    </a:cubicBezTo>
                    <a:cubicBezTo>
                      <a:pt x="0" y="185"/>
                      <a:pt x="52" y="243"/>
                      <a:pt x="119" y="246"/>
                    </a:cubicBezTo>
                    <a:cubicBezTo>
                      <a:pt x="186" y="250"/>
                      <a:pt x="243" y="198"/>
                      <a:pt x="247" y="131"/>
                    </a:cubicBezTo>
                    <a:cubicBezTo>
                      <a:pt x="251" y="64"/>
                      <a:pt x="199" y="7"/>
                      <a:pt x="132" y="3"/>
                    </a:cubicBezTo>
                    <a:close/>
                    <a:moveTo>
                      <a:pt x="119" y="238"/>
                    </a:moveTo>
                    <a:cubicBezTo>
                      <a:pt x="57" y="235"/>
                      <a:pt x="9" y="181"/>
                      <a:pt x="12" y="119"/>
                    </a:cubicBezTo>
                    <a:cubicBezTo>
                      <a:pt x="15" y="56"/>
                      <a:pt x="69" y="8"/>
                      <a:pt x="132" y="11"/>
                    </a:cubicBezTo>
                    <a:cubicBezTo>
                      <a:pt x="194" y="15"/>
                      <a:pt x="242" y="68"/>
                      <a:pt x="239" y="131"/>
                    </a:cubicBezTo>
                    <a:cubicBezTo>
                      <a:pt x="236" y="194"/>
                      <a:pt x="182" y="242"/>
                      <a:pt x="119" y="238"/>
                    </a:cubicBezTo>
                    <a:close/>
                  </a:path>
                </a:pathLst>
              </a:custGeom>
              <a:solidFill>
                <a:srgbClr val="FE8C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15"/>
              <p:cNvSpPr>
                <a:spLocks/>
              </p:cNvSpPr>
              <p:nvPr/>
            </p:nvSpPr>
            <p:spPr bwMode="auto">
              <a:xfrm>
                <a:off x="1659" y="1492"/>
                <a:ext cx="320" cy="322"/>
              </a:xfrm>
              <a:custGeom>
                <a:avLst/>
                <a:gdLst>
                  <a:gd name="T0" fmla="*/ 123 w 233"/>
                  <a:gd name="T1" fmla="*/ 3 h 234"/>
                  <a:gd name="T2" fmla="*/ 3 w 233"/>
                  <a:gd name="T3" fmla="*/ 111 h 234"/>
                  <a:gd name="T4" fmla="*/ 110 w 233"/>
                  <a:gd name="T5" fmla="*/ 230 h 234"/>
                  <a:gd name="T6" fmla="*/ 230 w 233"/>
                  <a:gd name="T7" fmla="*/ 123 h 234"/>
                  <a:gd name="T8" fmla="*/ 123 w 233"/>
                  <a:gd name="T9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34">
                    <a:moveTo>
                      <a:pt x="123" y="3"/>
                    </a:moveTo>
                    <a:cubicBezTo>
                      <a:pt x="60" y="0"/>
                      <a:pt x="6" y="48"/>
                      <a:pt x="3" y="111"/>
                    </a:cubicBezTo>
                    <a:cubicBezTo>
                      <a:pt x="0" y="173"/>
                      <a:pt x="48" y="227"/>
                      <a:pt x="110" y="230"/>
                    </a:cubicBezTo>
                    <a:cubicBezTo>
                      <a:pt x="173" y="234"/>
                      <a:pt x="227" y="186"/>
                      <a:pt x="230" y="123"/>
                    </a:cubicBezTo>
                    <a:cubicBezTo>
                      <a:pt x="233" y="60"/>
                      <a:pt x="185" y="7"/>
                      <a:pt x="123" y="3"/>
                    </a:cubicBezTo>
                    <a:close/>
                  </a:path>
                </a:pathLst>
              </a:custGeom>
              <a:solidFill>
                <a:srgbClr val="F7DF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6"/>
              <p:cNvSpPr>
                <a:spLocks/>
              </p:cNvSpPr>
              <p:nvPr/>
            </p:nvSpPr>
            <p:spPr bwMode="auto">
              <a:xfrm>
                <a:off x="1809" y="1513"/>
                <a:ext cx="34" cy="33"/>
              </a:xfrm>
              <a:custGeom>
                <a:avLst/>
                <a:gdLst>
                  <a:gd name="T0" fmla="*/ 18 w 34"/>
                  <a:gd name="T1" fmla="*/ 0 h 33"/>
                  <a:gd name="T2" fmla="*/ 22 w 34"/>
                  <a:gd name="T3" fmla="*/ 11 h 33"/>
                  <a:gd name="T4" fmla="*/ 34 w 34"/>
                  <a:gd name="T5" fmla="*/ 14 h 33"/>
                  <a:gd name="T6" fmla="*/ 25 w 34"/>
                  <a:gd name="T7" fmla="*/ 22 h 33"/>
                  <a:gd name="T8" fmla="*/ 26 w 34"/>
                  <a:gd name="T9" fmla="*/ 33 h 33"/>
                  <a:gd name="T10" fmla="*/ 16 w 34"/>
                  <a:gd name="T11" fmla="*/ 27 h 33"/>
                  <a:gd name="T12" fmla="*/ 5 w 34"/>
                  <a:gd name="T13" fmla="*/ 32 h 33"/>
                  <a:gd name="T14" fmla="*/ 8 w 34"/>
                  <a:gd name="T15" fmla="*/ 21 h 33"/>
                  <a:gd name="T16" fmla="*/ 0 w 34"/>
                  <a:gd name="T17" fmla="*/ 12 h 33"/>
                  <a:gd name="T18" fmla="*/ 12 w 34"/>
                  <a:gd name="T19" fmla="*/ 11 h 33"/>
                  <a:gd name="T20" fmla="*/ 18 w 34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18" y="0"/>
                    </a:moveTo>
                    <a:lnTo>
                      <a:pt x="22" y="11"/>
                    </a:lnTo>
                    <a:lnTo>
                      <a:pt x="34" y="14"/>
                    </a:lnTo>
                    <a:lnTo>
                      <a:pt x="25" y="22"/>
                    </a:lnTo>
                    <a:lnTo>
                      <a:pt x="26" y="33"/>
                    </a:lnTo>
                    <a:lnTo>
                      <a:pt x="16" y="27"/>
                    </a:lnTo>
                    <a:lnTo>
                      <a:pt x="5" y="32"/>
                    </a:lnTo>
                    <a:lnTo>
                      <a:pt x="8" y="21"/>
                    </a:lnTo>
                    <a:lnTo>
                      <a:pt x="0" y="12"/>
                    </a:lnTo>
                    <a:lnTo>
                      <a:pt x="12" y="11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7"/>
              <p:cNvSpPr>
                <a:spLocks/>
              </p:cNvSpPr>
              <p:nvPr/>
            </p:nvSpPr>
            <p:spPr bwMode="auto">
              <a:xfrm>
                <a:off x="1795" y="1762"/>
                <a:ext cx="35" cy="33"/>
              </a:xfrm>
              <a:custGeom>
                <a:avLst/>
                <a:gdLst>
                  <a:gd name="T0" fmla="*/ 17 w 35"/>
                  <a:gd name="T1" fmla="*/ 33 h 33"/>
                  <a:gd name="T2" fmla="*/ 22 w 35"/>
                  <a:gd name="T3" fmla="*/ 22 h 33"/>
                  <a:gd name="T4" fmla="*/ 35 w 35"/>
                  <a:gd name="T5" fmla="*/ 21 h 33"/>
                  <a:gd name="T6" fmla="*/ 26 w 35"/>
                  <a:gd name="T7" fmla="*/ 13 h 33"/>
                  <a:gd name="T8" fmla="*/ 29 w 35"/>
                  <a:gd name="T9" fmla="*/ 2 h 33"/>
                  <a:gd name="T10" fmla="*/ 18 w 35"/>
                  <a:gd name="T11" fmla="*/ 6 h 33"/>
                  <a:gd name="T12" fmla="*/ 8 w 35"/>
                  <a:gd name="T13" fmla="*/ 0 h 33"/>
                  <a:gd name="T14" fmla="*/ 10 w 35"/>
                  <a:gd name="T15" fmla="*/ 11 h 33"/>
                  <a:gd name="T16" fmla="*/ 0 w 35"/>
                  <a:gd name="T17" fmla="*/ 19 h 33"/>
                  <a:gd name="T18" fmla="*/ 13 w 35"/>
                  <a:gd name="T19" fmla="*/ 22 h 33"/>
                  <a:gd name="T20" fmla="*/ 17 w 35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3">
                    <a:moveTo>
                      <a:pt x="17" y="33"/>
                    </a:moveTo>
                    <a:lnTo>
                      <a:pt x="22" y="22"/>
                    </a:lnTo>
                    <a:lnTo>
                      <a:pt x="35" y="21"/>
                    </a:lnTo>
                    <a:lnTo>
                      <a:pt x="26" y="13"/>
                    </a:lnTo>
                    <a:lnTo>
                      <a:pt x="29" y="2"/>
                    </a:lnTo>
                    <a:lnTo>
                      <a:pt x="18" y="6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3" y="22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18"/>
              <p:cNvSpPr>
                <a:spLocks/>
              </p:cNvSpPr>
              <p:nvPr/>
            </p:nvSpPr>
            <p:spPr bwMode="auto">
              <a:xfrm>
                <a:off x="1765" y="1520"/>
                <a:ext cx="33" cy="33"/>
              </a:xfrm>
              <a:custGeom>
                <a:avLst/>
                <a:gdLst>
                  <a:gd name="T0" fmla="*/ 14 w 33"/>
                  <a:gd name="T1" fmla="*/ 0 h 33"/>
                  <a:gd name="T2" fmla="*/ 22 w 33"/>
                  <a:gd name="T3" fmla="*/ 8 h 33"/>
                  <a:gd name="T4" fmla="*/ 33 w 33"/>
                  <a:gd name="T5" fmla="*/ 7 h 33"/>
                  <a:gd name="T6" fmla="*/ 27 w 33"/>
                  <a:gd name="T7" fmla="*/ 16 h 33"/>
                  <a:gd name="T8" fmla="*/ 33 w 33"/>
                  <a:gd name="T9" fmla="*/ 27 h 33"/>
                  <a:gd name="T10" fmla="*/ 21 w 33"/>
                  <a:gd name="T11" fmla="*/ 25 h 33"/>
                  <a:gd name="T12" fmla="*/ 12 w 33"/>
                  <a:gd name="T13" fmla="*/ 33 h 33"/>
                  <a:gd name="T14" fmla="*/ 11 w 33"/>
                  <a:gd name="T15" fmla="*/ 22 h 33"/>
                  <a:gd name="T16" fmla="*/ 0 w 33"/>
                  <a:gd name="T17" fmla="*/ 16 h 33"/>
                  <a:gd name="T18" fmla="*/ 11 w 33"/>
                  <a:gd name="T19" fmla="*/ 11 h 33"/>
                  <a:gd name="T20" fmla="*/ 14 w 33"/>
                  <a:gd name="T2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14" y="0"/>
                    </a:moveTo>
                    <a:lnTo>
                      <a:pt x="22" y="8"/>
                    </a:lnTo>
                    <a:lnTo>
                      <a:pt x="33" y="7"/>
                    </a:lnTo>
                    <a:lnTo>
                      <a:pt x="27" y="16"/>
                    </a:lnTo>
                    <a:lnTo>
                      <a:pt x="33" y="27"/>
                    </a:lnTo>
                    <a:lnTo>
                      <a:pt x="21" y="25"/>
                    </a:lnTo>
                    <a:lnTo>
                      <a:pt x="12" y="33"/>
                    </a:lnTo>
                    <a:lnTo>
                      <a:pt x="11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19"/>
              <p:cNvSpPr>
                <a:spLocks/>
              </p:cNvSpPr>
              <p:nvPr/>
            </p:nvSpPr>
            <p:spPr bwMode="auto">
              <a:xfrm>
                <a:off x="1841" y="1755"/>
                <a:ext cx="31" cy="33"/>
              </a:xfrm>
              <a:custGeom>
                <a:avLst/>
                <a:gdLst>
                  <a:gd name="T0" fmla="*/ 19 w 31"/>
                  <a:gd name="T1" fmla="*/ 33 h 33"/>
                  <a:gd name="T2" fmla="*/ 22 w 31"/>
                  <a:gd name="T3" fmla="*/ 22 h 33"/>
                  <a:gd name="T4" fmla="*/ 31 w 31"/>
                  <a:gd name="T5" fmla="*/ 17 h 33"/>
                  <a:gd name="T6" fmla="*/ 22 w 31"/>
                  <a:gd name="T7" fmla="*/ 11 h 33"/>
                  <a:gd name="T8" fmla="*/ 20 w 31"/>
                  <a:gd name="T9" fmla="*/ 0 h 33"/>
                  <a:gd name="T10" fmla="*/ 12 w 31"/>
                  <a:gd name="T11" fmla="*/ 9 h 33"/>
                  <a:gd name="T12" fmla="*/ 0 w 31"/>
                  <a:gd name="T13" fmla="*/ 6 h 33"/>
                  <a:gd name="T14" fmla="*/ 5 w 31"/>
                  <a:gd name="T15" fmla="*/ 17 h 33"/>
                  <a:gd name="T16" fmla="*/ 0 w 31"/>
                  <a:gd name="T17" fmla="*/ 26 h 33"/>
                  <a:gd name="T18" fmla="*/ 11 w 31"/>
                  <a:gd name="T19" fmla="*/ 25 h 33"/>
                  <a:gd name="T20" fmla="*/ 19 w 31"/>
                  <a:gd name="T21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19" y="33"/>
                    </a:moveTo>
                    <a:lnTo>
                      <a:pt x="22" y="22"/>
                    </a:lnTo>
                    <a:lnTo>
                      <a:pt x="31" y="17"/>
                    </a:lnTo>
                    <a:lnTo>
                      <a:pt x="22" y="11"/>
                    </a:lnTo>
                    <a:lnTo>
                      <a:pt x="20" y="0"/>
                    </a:lnTo>
                    <a:lnTo>
                      <a:pt x="12" y="9"/>
                    </a:lnTo>
                    <a:lnTo>
                      <a:pt x="0" y="6"/>
                    </a:lnTo>
                    <a:lnTo>
                      <a:pt x="5" y="17"/>
                    </a:lnTo>
                    <a:lnTo>
                      <a:pt x="0" y="26"/>
                    </a:lnTo>
                    <a:lnTo>
                      <a:pt x="11" y="25"/>
                    </a:lnTo>
                    <a:lnTo>
                      <a:pt x="19" y="33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20"/>
              <p:cNvSpPr>
                <a:spLocks/>
              </p:cNvSpPr>
              <p:nvPr/>
            </p:nvSpPr>
            <p:spPr bwMode="auto">
              <a:xfrm>
                <a:off x="1728" y="1540"/>
                <a:ext cx="34" cy="34"/>
              </a:xfrm>
              <a:custGeom>
                <a:avLst/>
                <a:gdLst>
                  <a:gd name="T0" fmla="*/ 7 w 34"/>
                  <a:gd name="T1" fmla="*/ 2 h 34"/>
                  <a:gd name="T2" fmla="*/ 18 w 34"/>
                  <a:gd name="T3" fmla="*/ 7 h 34"/>
                  <a:gd name="T4" fmla="*/ 27 w 34"/>
                  <a:gd name="T5" fmla="*/ 0 h 34"/>
                  <a:gd name="T6" fmla="*/ 26 w 34"/>
                  <a:gd name="T7" fmla="*/ 13 h 34"/>
                  <a:gd name="T8" fmla="*/ 34 w 34"/>
                  <a:gd name="T9" fmla="*/ 21 h 34"/>
                  <a:gd name="T10" fmla="*/ 23 w 34"/>
                  <a:gd name="T11" fmla="*/ 22 h 34"/>
                  <a:gd name="T12" fmla="*/ 18 w 34"/>
                  <a:gd name="T13" fmla="*/ 34 h 34"/>
                  <a:gd name="T14" fmla="*/ 12 w 34"/>
                  <a:gd name="T15" fmla="*/ 22 h 34"/>
                  <a:gd name="T16" fmla="*/ 0 w 34"/>
                  <a:gd name="T17" fmla="*/ 21 h 34"/>
                  <a:gd name="T18" fmla="*/ 9 w 34"/>
                  <a:gd name="T19" fmla="*/ 13 h 34"/>
                  <a:gd name="T20" fmla="*/ 7 w 34"/>
                  <a:gd name="T2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4">
                    <a:moveTo>
                      <a:pt x="7" y="2"/>
                    </a:moveTo>
                    <a:lnTo>
                      <a:pt x="18" y="7"/>
                    </a:lnTo>
                    <a:lnTo>
                      <a:pt x="27" y="0"/>
                    </a:lnTo>
                    <a:lnTo>
                      <a:pt x="26" y="13"/>
                    </a:lnTo>
                    <a:lnTo>
                      <a:pt x="34" y="21"/>
                    </a:lnTo>
                    <a:lnTo>
                      <a:pt x="23" y="22"/>
                    </a:lnTo>
                    <a:lnTo>
                      <a:pt x="18" y="34"/>
                    </a:lnTo>
                    <a:lnTo>
                      <a:pt x="12" y="22"/>
                    </a:lnTo>
                    <a:lnTo>
                      <a:pt x="0" y="21"/>
                    </a:lnTo>
                    <a:lnTo>
                      <a:pt x="9" y="13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21"/>
              <p:cNvSpPr>
                <a:spLocks/>
              </p:cNvSpPr>
              <p:nvPr/>
            </p:nvSpPr>
            <p:spPr bwMode="auto">
              <a:xfrm>
                <a:off x="1876" y="1735"/>
                <a:ext cx="33" cy="33"/>
              </a:xfrm>
              <a:custGeom>
                <a:avLst/>
                <a:gdLst>
                  <a:gd name="T0" fmla="*/ 28 w 33"/>
                  <a:gd name="T1" fmla="*/ 31 h 33"/>
                  <a:gd name="T2" fmla="*/ 25 w 33"/>
                  <a:gd name="T3" fmla="*/ 20 h 33"/>
                  <a:gd name="T4" fmla="*/ 33 w 33"/>
                  <a:gd name="T5" fmla="*/ 12 h 33"/>
                  <a:gd name="T6" fmla="*/ 22 w 33"/>
                  <a:gd name="T7" fmla="*/ 11 h 33"/>
                  <a:gd name="T8" fmla="*/ 17 w 33"/>
                  <a:gd name="T9" fmla="*/ 0 h 33"/>
                  <a:gd name="T10" fmla="*/ 11 w 33"/>
                  <a:gd name="T11" fmla="*/ 11 h 33"/>
                  <a:gd name="T12" fmla="*/ 0 w 33"/>
                  <a:gd name="T13" fmla="*/ 12 h 33"/>
                  <a:gd name="T14" fmla="*/ 9 w 33"/>
                  <a:gd name="T15" fmla="*/ 20 h 33"/>
                  <a:gd name="T16" fmla="*/ 7 w 33"/>
                  <a:gd name="T17" fmla="*/ 33 h 33"/>
                  <a:gd name="T18" fmla="*/ 17 w 33"/>
                  <a:gd name="T19" fmla="*/ 26 h 33"/>
                  <a:gd name="T20" fmla="*/ 28 w 33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8" y="31"/>
                    </a:moveTo>
                    <a:lnTo>
                      <a:pt x="25" y="20"/>
                    </a:lnTo>
                    <a:lnTo>
                      <a:pt x="33" y="12"/>
                    </a:lnTo>
                    <a:lnTo>
                      <a:pt x="22" y="11"/>
                    </a:lnTo>
                    <a:lnTo>
                      <a:pt x="17" y="0"/>
                    </a:lnTo>
                    <a:lnTo>
                      <a:pt x="11" y="11"/>
                    </a:lnTo>
                    <a:lnTo>
                      <a:pt x="0" y="12"/>
                    </a:lnTo>
                    <a:lnTo>
                      <a:pt x="9" y="20"/>
                    </a:lnTo>
                    <a:lnTo>
                      <a:pt x="7" y="33"/>
                    </a:lnTo>
                    <a:lnTo>
                      <a:pt x="17" y="26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22"/>
              <p:cNvSpPr>
                <a:spLocks/>
              </p:cNvSpPr>
              <p:nvPr/>
            </p:nvSpPr>
            <p:spPr bwMode="auto">
              <a:xfrm>
                <a:off x="1702" y="1569"/>
                <a:ext cx="33" cy="35"/>
              </a:xfrm>
              <a:custGeom>
                <a:avLst/>
                <a:gdLst>
                  <a:gd name="T0" fmla="*/ 0 w 33"/>
                  <a:gd name="T1" fmla="*/ 9 h 35"/>
                  <a:gd name="T2" fmla="*/ 11 w 33"/>
                  <a:gd name="T3" fmla="*/ 10 h 35"/>
                  <a:gd name="T4" fmla="*/ 19 w 33"/>
                  <a:gd name="T5" fmla="*/ 0 h 35"/>
                  <a:gd name="T6" fmla="*/ 22 w 33"/>
                  <a:gd name="T7" fmla="*/ 13 h 35"/>
                  <a:gd name="T8" fmla="*/ 33 w 33"/>
                  <a:gd name="T9" fmla="*/ 17 h 35"/>
                  <a:gd name="T10" fmla="*/ 22 w 33"/>
                  <a:gd name="T11" fmla="*/ 22 h 35"/>
                  <a:gd name="T12" fmla="*/ 20 w 33"/>
                  <a:gd name="T13" fmla="*/ 35 h 35"/>
                  <a:gd name="T14" fmla="*/ 12 w 33"/>
                  <a:gd name="T15" fmla="*/ 27 h 35"/>
                  <a:gd name="T16" fmla="*/ 0 w 33"/>
                  <a:gd name="T17" fmla="*/ 29 h 35"/>
                  <a:gd name="T18" fmla="*/ 5 w 33"/>
                  <a:gd name="T19" fmla="*/ 18 h 35"/>
                  <a:gd name="T20" fmla="*/ 0 w 33"/>
                  <a:gd name="T21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0" y="9"/>
                    </a:moveTo>
                    <a:lnTo>
                      <a:pt x="11" y="10"/>
                    </a:lnTo>
                    <a:lnTo>
                      <a:pt x="19" y="0"/>
                    </a:lnTo>
                    <a:lnTo>
                      <a:pt x="22" y="13"/>
                    </a:lnTo>
                    <a:lnTo>
                      <a:pt x="33" y="17"/>
                    </a:lnTo>
                    <a:lnTo>
                      <a:pt x="22" y="22"/>
                    </a:lnTo>
                    <a:lnTo>
                      <a:pt x="20" y="35"/>
                    </a:lnTo>
                    <a:lnTo>
                      <a:pt x="12" y="27"/>
                    </a:lnTo>
                    <a:lnTo>
                      <a:pt x="0" y="29"/>
                    </a:lnTo>
                    <a:lnTo>
                      <a:pt x="5" y="1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3"/>
              <p:cNvSpPr>
                <a:spLocks/>
              </p:cNvSpPr>
              <p:nvPr/>
            </p:nvSpPr>
            <p:spPr bwMode="auto">
              <a:xfrm>
                <a:off x="1904" y="1704"/>
                <a:ext cx="33" cy="35"/>
              </a:xfrm>
              <a:custGeom>
                <a:avLst/>
                <a:gdLst>
                  <a:gd name="T0" fmla="*/ 33 w 33"/>
                  <a:gd name="T1" fmla="*/ 26 h 35"/>
                  <a:gd name="T2" fmla="*/ 27 w 33"/>
                  <a:gd name="T3" fmla="*/ 17 h 35"/>
                  <a:gd name="T4" fmla="*/ 31 w 33"/>
                  <a:gd name="T5" fmla="*/ 6 h 35"/>
                  <a:gd name="T6" fmla="*/ 20 w 33"/>
                  <a:gd name="T7" fmla="*/ 9 h 35"/>
                  <a:gd name="T8" fmla="*/ 12 w 33"/>
                  <a:gd name="T9" fmla="*/ 0 h 35"/>
                  <a:gd name="T10" fmla="*/ 11 w 33"/>
                  <a:gd name="T11" fmla="*/ 13 h 35"/>
                  <a:gd name="T12" fmla="*/ 0 w 33"/>
                  <a:gd name="T13" fmla="*/ 18 h 35"/>
                  <a:gd name="T14" fmla="*/ 11 w 33"/>
                  <a:gd name="T15" fmla="*/ 22 h 35"/>
                  <a:gd name="T16" fmla="*/ 14 w 33"/>
                  <a:gd name="T17" fmla="*/ 35 h 35"/>
                  <a:gd name="T18" fmla="*/ 22 w 33"/>
                  <a:gd name="T19" fmla="*/ 25 h 35"/>
                  <a:gd name="T20" fmla="*/ 33 w 33"/>
                  <a:gd name="T21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5">
                    <a:moveTo>
                      <a:pt x="33" y="26"/>
                    </a:moveTo>
                    <a:lnTo>
                      <a:pt x="27" y="17"/>
                    </a:lnTo>
                    <a:lnTo>
                      <a:pt x="31" y="6"/>
                    </a:lnTo>
                    <a:lnTo>
                      <a:pt x="20" y="9"/>
                    </a:lnTo>
                    <a:lnTo>
                      <a:pt x="12" y="0"/>
                    </a:lnTo>
                    <a:lnTo>
                      <a:pt x="11" y="13"/>
                    </a:lnTo>
                    <a:lnTo>
                      <a:pt x="0" y="18"/>
                    </a:lnTo>
                    <a:lnTo>
                      <a:pt x="11" y="22"/>
                    </a:lnTo>
                    <a:lnTo>
                      <a:pt x="14" y="35"/>
                    </a:lnTo>
                    <a:lnTo>
                      <a:pt x="22" y="25"/>
                    </a:ln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24"/>
              <p:cNvSpPr>
                <a:spLocks/>
              </p:cNvSpPr>
              <p:nvPr/>
            </p:nvSpPr>
            <p:spPr bwMode="auto">
              <a:xfrm>
                <a:off x="1682" y="1608"/>
                <a:ext cx="33" cy="33"/>
              </a:xfrm>
              <a:custGeom>
                <a:avLst/>
                <a:gdLst>
                  <a:gd name="T0" fmla="*/ 0 w 33"/>
                  <a:gd name="T1" fmla="*/ 14 h 33"/>
                  <a:gd name="T2" fmla="*/ 11 w 33"/>
                  <a:gd name="T3" fmla="*/ 11 h 33"/>
                  <a:gd name="T4" fmla="*/ 15 w 33"/>
                  <a:gd name="T5" fmla="*/ 0 h 33"/>
                  <a:gd name="T6" fmla="*/ 22 w 33"/>
                  <a:gd name="T7" fmla="*/ 11 h 33"/>
                  <a:gd name="T8" fmla="*/ 33 w 33"/>
                  <a:gd name="T9" fmla="*/ 11 h 33"/>
                  <a:gd name="T10" fmla="*/ 26 w 33"/>
                  <a:gd name="T11" fmla="*/ 21 h 33"/>
                  <a:gd name="T12" fmla="*/ 29 w 33"/>
                  <a:gd name="T13" fmla="*/ 32 h 33"/>
                  <a:gd name="T14" fmla="*/ 18 w 33"/>
                  <a:gd name="T15" fmla="*/ 27 h 33"/>
                  <a:gd name="T16" fmla="*/ 9 w 33"/>
                  <a:gd name="T17" fmla="*/ 33 h 33"/>
                  <a:gd name="T18" fmla="*/ 9 w 33"/>
                  <a:gd name="T19" fmla="*/ 22 h 33"/>
                  <a:gd name="T20" fmla="*/ 0 w 33"/>
                  <a:gd name="T21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4"/>
                    </a:moveTo>
                    <a:lnTo>
                      <a:pt x="11" y="11"/>
                    </a:lnTo>
                    <a:lnTo>
                      <a:pt x="15" y="0"/>
                    </a:lnTo>
                    <a:lnTo>
                      <a:pt x="22" y="11"/>
                    </a:lnTo>
                    <a:lnTo>
                      <a:pt x="33" y="11"/>
                    </a:lnTo>
                    <a:lnTo>
                      <a:pt x="26" y="21"/>
                    </a:lnTo>
                    <a:lnTo>
                      <a:pt x="29" y="32"/>
                    </a:lnTo>
                    <a:lnTo>
                      <a:pt x="18" y="27"/>
                    </a:lnTo>
                    <a:lnTo>
                      <a:pt x="9" y="33"/>
                    </a:lnTo>
                    <a:lnTo>
                      <a:pt x="9" y="22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25"/>
              <p:cNvSpPr>
                <a:spLocks/>
              </p:cNvSpPr>
              <p:nvPr/>
            </p:nvSpPr>
            <p:spPr bwMode="auto">
              <a:xfrm>
                <a:off x="1923" y="1667"/>
                <a:ext cx="33" cy="33"/>
              </a:xfrm>
              <a:custGeom>
                <a:avLst/>
                <a:gdLst>
                  <a:gd name="T0" fmla="*/ 33 w 33"/>
                  <a:gd name="T1" fmla="*/ 19 h 33"/>
                  <a:gd name="T2" fmla="*/ 23 w 33"/>
                  <a:gd name="T3" fmla="*/ 11 h 33"/>
                  <a:gd name="T4" fmla="*/ 25 w 33"/>
                  <a:gd name="T5" fmla="*/ 0 h 33"/>
                  <a:gd name="T6" fmla="*/ 15 w 33"/>
                  <a:gd name="T7" fmla="*/ 6 h 33"/>
                  <a:gd name="T8" fmla="*/ 4 w 33"/>
                  <a:gd name="T9" fmla="*/ 2 h 33"/>
                  <a:gd name="T10" fmla="*/ 7 w 33"/>
                  <a:gd name="T11" fmla="*/ 13 h 33"/>
                  <a:gd name="T12" fmla="*/ 0 w 33"/>
                  <a:gd name="T13" fmla="*/ 22 h 33"/>
                  <a:gd name="T14" fmla="*/ 11 w 33"/>
                  <a:gd name="T15" fmla="*/ 22 h 33"/>
                  <a:gd name="T16" fmla="*/ 18 w 33"/>
                  <a:gd name="T17" fmla="*/ 33 h 33"/>
                  <a:gd name="T18" fmla="*/ 22 w 33"/>
                  <a:gd name="T19" fmla="*/ 22 h 33"/>
                  <a:gd name="T20" fmla="*/ 33 w 33"/>
                  <a:gd name="T2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9"/>
                    </a:moveTo>
                    <a:lnTo>
                      <a:pt x="23" y="11"/>
                    </a:lnTo>
                    <a:lnTo>
                      <a:pt x="25" y="0"/>
                    </a:lnTo>
                    <a:lnTo>
                      <a:pt x="15" y="6"/>
                    </a:lnTo>
                    <a:lnTo>
                      <a:pt x="4" y="2"/>
                    </a:lnTo>
                    <a:lnTo>
                      <a:pt x="7" y="13"/>
                    </a:lnTo>
                    <a:lnTo>
                      <a:pt x="0" y="22"/>
                    </a:lnTo>
                    <a:lnTo>
                      <a:pt x="11" y="22"/>
                    </a:lnTo>
                    <a:lnTo>
                      <a:pt x="18" y="33"/>
                    </a:lnTo>
                    <a:lnTo>
                      <a:pt x="22" y="22"/>
                    </a:lnTo>
                    <a:lnTo>
                      <a:pt x="33" y="19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26"/>
              <p:cNvSpPr>
                <a:spLocks/>
              </p:cNvSpPr>
              <p:nvPr/>
            </p:nvSpPr>
            <p:spPr bwMode="auto">
              <a:xfrm>
                <a:off x="1680" y="1653"/>
                <a:ext cx="33" cy="33"/>
              </a:xfrm>
              <a:custGeom>
                <a:avLst/>
                <a:gdLst>
                  <a:gd name="T0" fmla="*/ 0 w 33"/>
                  <a:gd name="T1" fmla="*/ 18 h 33"/>
                  <a:gd name="T2" fmla="*/ 9 w 33"/>
                  <a:gd name="T3" fmla="*/ 11 h 33"/>
                  <a:gd name="T4" fmla="*/ 9 w 33"/>
                  <a:gd name="T5" fmla="*/ 0 h 33"/>
                  <a:gd name="T6" fmla="*/ 19 w 33"/>
                  <a:gd name="T7" fmla="*/ 7 h 33"/>
                  <a:gd name="T8" fmla="*/ 30 w 33"/>
                  <a:gd name="T9" fmla="*/ 3 h 33"/>
                  <a:gd name="T10" fmla="*/ 26 w 33"/>
                  <a:gd name="T11" fmla="*/ 16 h 33"/>
                  <a:gd name="T12" fmla="*/ 33 w 33"/>
                  <a:gd name="T13" fmla="*/ 25 h 33"/>
                  <a:gd name="T14" fmla="*/ 20 w 33"/>
                  <a:gd name="T15" fmla="*/ 24 h 33"/>
                  <a:gd name="T16" fmla="*/ 13 w 33"/>
                  <a:gd name="T17" fmla="*/ 33 h 33"/>
                  <a:gd name="T18" fmla="*/ 11 w 33"/>
                  <a:gd name="T19" fmla="*/ 22 h 33"/>
                  <a:gd name="T20" fmla="*/ 0 w 33"/>
                  <a:gd name="T2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0" y="18"/>
                    </a:moveTo>
                    <a:lnTo>
                      <a:pt x="9" y="11"/>
                    </a:lnTo>
                    <a:lnTo>
                      <a:pt x="9" y="0"/>
                    </a:lnTo>
                    <a:lnTo>
                      <a:pt x="19" y="7"/>
                    </a:lnTo>
                    <a:lnTo>
                      <a:pt x="30" y="3"/>
                    </a:lnTo>
                    <a:lnTo>
                      <a:pt x="26" y="16"/>
                    </a:lnTo>
                    <a:lnTo>
                      <a:pt x="33" y="25"/>
                    </a:lnTo>
                    <a:lnTo>
                      <a:pt x="20" y="24"/>
                    </a:lnTo>
                    <a:lnTo>
                      <a:pt x="13" y="33"/>
                    </a:lnTo>
                    <a:lnTo>
                      <a:pt x="11" y="22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7"/>
              <p:cNvSpPr>
                <a:spLocks/>
              </p:cNvSpPr>
              <p:nvPr/>
            </p:nvSpPr>
            <p:spPr bwMode="auto">
              <a:xfrm>
                <a:off x="1926" y="1622"/>
                <a:ext cx="33" cy="33"/>
              </a:xfrm>
              <a:custGeom>
                <a:avLst/>
                <a:gdLst>
                  <a:gd name="T0" fmla="*/ 33 w 33"/>
                  <a:gd name="T1" fmla="*/ 15 h 33"/>
                  <a:gd name="T2" fmla="*/ 22 w 33"/>
                  <a:gd name="T3" fmla="*/ 11 h 33"/>
                  <a:gd name="T4" fmla="*/ 19 w 33"/>
                  <a:gd name="T5" fmla="*/ 0 h 33"/>
                  <a:gd name="T6" fmla="*/ 11 w 33"/>
                  <a:gd name="T7" fmla="*/ 9 h 33"/>
                  <a:gd name="T8" fmla="*/ 0 w 33"/>
                  <a:gd name="T9" fmla="*/ 8 h 33"/>
                  <a:gd name="T10" fmla="*/ 7 w 33"/>
                  <a:gd name="T11" fmla="*/ 18 h 33"/>
                  <a:gd name="T12" fmla="*/ 3 w 33"/>
                  <a:gd name="T13" fmla="*/ 30 h 33"/>
                  <a:gd name="T14" fmla="*/ 14 w 33"/>
                  <a:gd name="T15" fmla="*/ 26 h 33"/>
                  <a:gd name="T16" fmla="*/ 23 w 33"/>
                  <a:gd name="T17" fmla="*/ 33 h 33"/>
                  <a:gd name="T18" fmla="*/ 23 w 33"/>
                  <a:gd name="T19" fmla="*/ 22 h 33"/>
                  <a:gd name="T20" fmla="*/ 33 w 33"/>
                  <a:gd name="T21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33" y="15"/>
                    </a:moveTo>
                    <a:lnTo>
                      <a:pt x="22" y="11"/>
                    </a:lnTo>
                    <a:lnTo>
                      <a:pt x="19" y="0"/>
                    </a:lnTo>
                    <a:lnTo>
                      <a:pt x="11" y="9"/>
                    </a:lnTo>
                    <a:lnTo>
                      <a:pt x="0" y="8"/>
                    </a:lnTo>
                    <a:lnTo>
                      <a:pt x="7" y="18"/>
                    </a:lnTo>
                    <a:lnTo>
                      <a:pt x="3" y="30"/>
                    </a:lnTo>
                    <a:lnTo>
                      <a:pt x="14" y="26"/>
                    </a:lnTo>
                    <a:lnTo>
                      <a:pt x="23" y="33"/>
                    </a:lnTo>
                    <a:lnTo>
                      <a:pt x="23" y="22"/>
                    </a:lnTo>
                    <a:lnTo>
                      <a:pt x="33" y="1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8"/>
              <p:cNvSpPr>
                <a:spLocks/>
              </p:cNvSpPr>
              <p:nvPr/>
            </p:nvSpPr>
            <p:spPr bwMode="auto">
              <a:xfrm>
                <a:off x="1693" y="1693"/>
                <a:ext cx="35" cy="35"/>
              </a:xfrm>
              <a:custGeom>
                <a:avLst/>
                <a:gdLst>
                  <a:gd name="T0" fmla="*/ 0 w 35"/>
                  <a:gd name="T1" fmla="*/ 25 h 35"/>
                  <a:gd name="T2" fmla="*/ 7 w 35"/>
                  <a:gd name="T3" fmla="*/ 15 h 35"/>
                  <a:gd name="T4" fmla="*/ 4 w 35"/>
                  <a:gd name="T5" fmla="*/ 4 h 35"/>
                  <a:gd name="T6" fmla="*/ 15 w 35"/>
                  <a:gd name="T7" fmla="*/ 9 h 35"/>
                  <a:gd name="T8" fmla="*/ 25 w 35"/>
                  <a:gd name="T9" fmla="*/ 0 h 35"/>
                  <a:gd name="T10" fmla="*/ 25 w 35"/>
                  <a:gd name="T11" fmla="*/ 13 h 35"/>
                  <a:gd name="T12" fmla="*/ 35 w 35"/>
                  <a:gd name="T13" fmla="*/ 20 h 35"/>
                  <a:gd name="T14" fmla="*/ 22 w 35"/>
                  <a:gd name="T15" fmla="*/ 24 h 35"/>
                  <a:gd name="T16" fmla="*/ 20 w 35"/>
                  <a:gd name="T17" fmla="*/ 35 h 35"/>
                  <a:gd name="T18" fmla="*/ 13 w 35"/>
                  <a:gd name="T19" fmla="*/ 25 h 35"/>
                  <a:gd name="T20" fmla="*/ 0 w 35"/>
                  <a:gd name="T21" fmla="*/ 2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35">
                    <a:moveTo>
                      <a:pt x="0" y="25"/>
                    </a:moveTo>
                    <a:lnTo>
                      <a:pt x="7" y="15"/>
                    </a:lnTo>
                    <a:lnTo>
                      <a:pt x="4" y="4"/>
                    </a:lnTo>
                    <a:lnTo>
                      <a:pt x="15" y="9"/>
                    </a:lnTo>
                    <a:lnTo>
                      <a:pt x="25" y="0"/>
                    </a:lnTo>
                    <a:lnTo>
                      <a:pt x="25" y="13"/>
                    </a:lnTo>
                    <a:lnTo>
                      <a:pt x="35" y="20"/>
                    </a:lnTo>
                    <a:lnTo>
                      <a:pt x="22" y="24"/>
                    </a:lnTo>
                    <a:lnTo>
                      <a:pt x="20" y="35"/>
                    </a:lnTo>
                    <a:lnTo>
                      <a:pt x="13" y="25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9"/>
              <p:cNvSpPr>
                <a:spLocks/>
              </p:cNvSpPr>
              <p:nvPr/>
            </p:nvSpPr>
            <p:spPr bwMode="auto">
              <a:xfrm>
                <a:off x="1911" y="1580"/>
                <a:ext cx="34" cy="35"/>
              </a:xfrm>
              <a:custGeom>
                <a:avLst/>
                <a:gdLst>
                  <a:gd name="T0" fmla="*/ 34 w 34"/>
                  <a:gd name="T1" fmla="*/ 10 h 35"/>
                  <a:gd name="T2" fmla="*/ 22 w 34"/>
                  <a:gd name="T3" fmla="*/ 10 h 35"/>
                  <a:gd name="T4" fmla="*/ 15 w 34"/>
                  <a:gd name="T5" fmla="*/ 0 h 35"/>
                  <a:gd name="T6" fmla="*/ 12 w 34"/>
                  <a:gd name="T7" fmla="*/ 11 h 35"/>
                  <a:gd name="T8" fmla="*/ 0 w 34"/>
                  <a:gd name="T9" fmla="*/ 16 h 35"/>
                  <a:gd name="T10" fmla="*/ 9 w 34"/>
                  <a:gd name="T11" fmla="*/ 22 h 35"/>
                  <a:gd name="T12" fmla="*/ 9 w 34"/>
                  <a:gd name="T13" fmla="*/ 35 h 35"/>
                  <a:gd name="T14" fmla="*/ 19 w 34"/>
                  <a:gd name="T15" fmla="*/ 27 h 35"/>
                  <a:gd name="T16" fmla="*/ 30 w 34"/>
                  <a:gd name="T17" fmla="*/ 31 h 35"/>
                  <a:gd name="T18" fmla="*/ 27 w 34"/>
                  <a:gd name="T19" fmla="*/ 20 h 35"/>
                  <a:gd name="T20" fmla="*/ 34 w 34"/>
                  <a:gd name="T21" fmla="*/ 1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5">
                    <a:moveTo>
                      <a:pt x="34" y="10"/>
                    </a:moveTo>
                    <a:lnTo>
                      <a:pt x="22" y="10"/>
                    </a:lnTo>
                    <a:lnTo>
                      <a:pt x="15" y="0"/>
                    </a:lnTo>
                    <a:lnTo>
                      <a:pt x="12" y="11"/>
                    </a:lnTo>
                    <a:lnTo>
                      <a:pt x="0" y="16"/>
                    </a:lnTo>
                    <a:lnTo>
                      <a:pt x="9" y="22"/>
                    </a:lnTo>
                    <a:lnTo>
                      <a:pt x="9" y="35"/>
                    </a:lnTo>
                    <a:lnTo>
                      <a:pt x="19" y="27"/>
                    </a:lnTo>
                    <a:lnTo>
                      <a:pt x="30" y="31"/>
                    </a:lnTo>
                    <a:lnTo>
                      <a:pt x="27" y="20"/>
                    </a:lnTo>
                    <a:lnTo>
                      <a:pt x="34" y="1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0"/>
              <p:cNvSpPr>
                <a:spLocks/>
              </p:cNvSpPr>
              <p:nvPr/>
            </p:nvSpPr>
            <p:spPr bwMode="auto">
              <a:xfrm>
                <a:off x="1719" y="1726"/>
                <a:ext cx="34" cy="33"/>
              </a:xfrm>
              <a:custGeom>
                <a:avLst/>
                <a:gdLst>
                  <a:gd name="T0" fmla="*/ 5 w 34"/>
                  <a:gd name="T1" fmla="*/ 31 h 33"/>
                  <a:gd name="T2" fmla="*/ 7 w 34"/>
                  <a:gd name="T3" fmla="*/ 20 h 33"/>
                  <a:gd name="T4" fmla="*/ 0 w 34"/>
                  <a:gd name="T5" fmla="*/ 10 h 33"/>
                  <a:gd name="T6" fmla="*/ 11 w 34"/>
                  <a:gd name="T7" fmla="*/ 10 h 33"/>
                  <a:gd name="T8" fmla="*/ 18 w 34"/>
                  <a:gd name="T9" fmla="*/ 0 h 33"/>
                  <a:gd name="T10" fmla="*/ 23 w 34"/>
                  <a:gd name="T11" fmla="*/ 11 h 33"/>
                  <a:gd name="T12" fmla="*/ 34 w 34"/>
                  <a:gd name="T13" fmla="*/ 14 h 33"/>
                  <a:gd name="T14" fmla="*/ 24 w 34"/>
                  <a:gd name="T15" fmla="*/ 22 h 33"/>
                  <a:gd name="T16" fmla="*/ 25 w 34"/>
                  <a:gd name="T17" fmla="*/ 33 h 33"/>
                  <a:gd name="T18" fmla="*/ 16 w 34"/>
                  <a:gd name="T19" fmla="*/ 26 h 33"/>
                  <a:gd name="T20" fmla="*/ 5 w 34"/>
                  <a:gd name="T2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3">
                    <a:moveTo>
                      <a:pt x="5" y="31"/>
                    </a:moveTo>
                    <a:lnTo>
                      <a:pt x="7" y="2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8" y="0"/>
                    </a:lnTo>
                    <a:lnTo>
                      <a:pt x="23" y="11"/>
                    </a:lnTo>
                    <a:lnTo>
                      <a:pt x="34" y="14"/>
                    </a:lnTo>
                    <a:lnTo>
                      <a:pt x="24" y="22"/>
                    </a:lnTo>
                    <a:lnTo>
                      <a:pt x="25" y="33"/>
                    </a:lnTo>
                    <a:lnTo>
                      <a:pt x="16" y="26"/>
                    </a:lnTo>
                    <a:lnTo>
                      <a:pt x="5" y="31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31"/>
              <p:cNvSpPr>
                <a:spLocks/>
              </p:cNvSpPr>
              <p:nvPr/>
            </p:nvSpPr>
            <p:spPr bwMode="auto">
              <a:xfrm>
                <a:off x="1886" y="1549"/>
                <a:ext cx="33" cy="33"/>
              </a:xfrm>
              <a:custGeom>
                <a:avLst/>
                <a:gdLst>
                  <a:gd name="T0" fmla="*/ 29 w 33"/>
                  <a:gd name="T1" fmla="*/ 2 h 33"/>
                  <a:gd name="T2" fmla="*/ 18 w 33"/>
                  <a:gd name="T3" fmla="*/ 7 h 33"/>
                  <a:gd name="T4" fmla="*/ 8 w 33"/>
                  <a:gd name="T5" fmla="*/ 0 h 33"/>
                  <a:gd name="T6" fmla="*/ 10 w 33"/>
                  <a:gd name="T7" fmla="*/ 11 h 33"/>
                  <a:gd name="T8" fmla="*/ 0 w 33"/>
                  <a:gd name="T9" fmla="*/ 19 h 33"/>
                  <a:gd name="T10" fmla="*/ 11 w 33"/>
                  <a:gd name="T11" fmla="*/ 22 h 33"/>
                  <a:gd name="T12" fmla="*/ 15 w 33"/>
                  <a:gd name="T13" fmla="*/ 33 h 33"/>
                  <a:gd name="T14" fmla="*/ 22 w 33"/>
                  <a:gd name="T15" fmla="*/ 23 h 33"/>
                  <a:gd name="T16" fmla="*/ 33 w 33"/>
                  <a:gd name="T17" fmla="*/ 23 h 33"/>
                  <a:gd name="T18" fmla="*/ 26 w 33"/>
                  <a:gd name="T19" fmla="*/ 13 h 33"/>
                  <a:gd name="T20" fmla="*/ 29 w 33"/>
                  <a:gd name="T21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3">
                    <a:moveTo>
                      <a:pt x="29" y="2"/>
                    </a:moveTo>
                    <a:lnTo>
                      <a:pt x="18" y="7"/>
                    </a:lnTo>
                    <a:lnTo>
                      <a:pt x="8" y="0"/>
                    </a:lnTo>
                    <a:lnTo>
                      <a:pt x="10" y="11"/>
                    </a:lnTo>
                    <a:lnTo>
                      <a:pt x="0" y="19"/>
                    </a:lnTo>
                    <a:lnTo>
                      <a:pt x="11" y="22"/>
                    </a:lnTo>
                    <a:lnTo>
                      <a:pt x="15" y="33"/>
                    </a:lnTo>
                    <a:lnTo>
                      <a:pt x="22" y="23"/>
                    </a:lnTo>
                    <a:lnTo>
                      <a:pt x="33" y="23"/>
                    </a:lnTo>
                    <a:lnTo>
                      <a:pt x="26" y="13"/>
                    </a:lnTo>
                    <a:lnTo>
                      <a:pt x="29" y="2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32"/>
              <p:cNvSpPr>
                <a:spLocks/>
              </p:cNvSpPr>
              <p:nvPr/>
            </p:nvSpPr>
            <p:spPr bwMode="auto">
              <a:xfrm>
                <a:off x="1754" y="1750"/>
                <a:ext cx="33" cy="34"/>
              </a:xfrm>
              <a:custGeom>
                <a:avLst/>
                <a:gdLst>
                  <a:gd name="T0" fmla="*/ 10 w 33"/>
                  <a:gd name="T1" fmla="*/ 34 h 34"/>
                  <a:gd name="T2" fmla="*/ 10 w 33"/>
                  <a:gd name="T3" fmla="*/ 22 h 34"/>
                  <a:gd name="T4" fmla="*/ 0 w 33"/>
                  <a:gd name="T5" fmla="*/ 16 h 34"/>
                  <a:gd name="T6" fmla="*/ 11 w 33"/>
                  <a:gd name="T7" fmla="*/ 11 h 34"/>
                  <a:gd name="T8" fmla="*/ 14 w 33"/>
                  <a:gd name="T9" fmla="*/ 0 h 34"/>
                  <a:gd name="T10" fmla="*/ 21 w 33"/>
                  <a:gd name="T11" fmla="*/ 9 h 34"/>
                  <a:gd name="T12" fmla="*/ 33 w 33"/>
                  <a:gd name="T13" fmla="*/ 8 h 34"/>
                  <a:gd name="T14" fmla="*/ 26 w 33"/>
                  <a:gd name="T15" fmla="*/ 18 h 34"/>
                  <a:gd name="T16" fmla="*/ 30 w 33"/>
                  <a:gd name="T17" fmla="*/ 29 h 34"/>
                  <a:gd name="T18" fmla="*/ 19 w 33"/>
                  <a:gd name="T19" fmla="*/ 26 h 34"/>
                  <a:gd name="T20" fmla="*/ 10 w 33"/>
                  <a:gd name="T2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10" y="34"/>
                    </a:moveTo>
                    <a:lnTo>
                      <a:pt x="10" y="22"/>
                    </a:lnTo>
                    <a:lnTo>
                      <a:pt x="0" y="16"/>
                    </a:lnTo>
                    <a:lnTo>
                      <a:pt x="11" y="11"/>
                    </a:lnTo>
                    <a:lnTo>
                      <a:pt x="14" y="0"/>
                    </a:lnTo>
                    <a:lnTo>
                      <a:pt x="21" y="9"/>
                    </a:lnTo>
                    <a:lnTo>
                      <a:pt x="33" y="8"/>
                    </a:lnTo>
                    <a:lnTo>
                      <a:pt x="26" y="18"/>
                    </a:lnTo>
                    <a:lnTo>
                      <a:pt x="30" y="29"/>
                    </a:lnTo>
                    <a:lnTo>
                      <a:pt x="19" y="26"/>
                    </a:ln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33"/>
              <p:cNvSpPr>
                <a:spLocks/>
              </p:cNvSpPr>
              <p:nvPr/>
            </p:nvSpPr>
            <p:spPr bwMode="auto">
              <a:xfrm>
                <a:off x="1852" y="1524"/>
                <a:ext cx="33" cy="34"/>
              </a:xfrm>
              <a:custGeom>
                <a:avLst/>
                <a:gdLst>
                  <a:gd name="T0" fmla="*/ 23 w 33"/>
                  <a:gd name="T1" fmla="*/ 0 h 34"/>
                  <a:gd name="T2" fmla="*/ 13 w 33"/>
                  <a:gd name="T3" fmla="*/ 8 h 34"/>
                  <a:gd name="T4" fmla="*/ 2 w 33"/>
                  <a:gd name="T5" fmla="*/ 5 h 34"/>
                  <a:gd name="T6" fmla="*/ 6 w 33"/>
                  <a:gd name="T7" fmla="*/ 16 h 34"/>
                  <a:gd name="T8" fmla="*/ 0 w 33"/>
                  <a:gd name="T9" fmla="*/ 26 h 34"/>
                  <a:gd name="T10" fmla="*/ 12 w 33"/>
                  <a:gd name="T11" fmla="*/ 25 h 34"/>
                  <a:gd name="T12" fmla="*/ 19 w 33"/>
                  <a:gd name="T13" fmla="*/ 34 h 34"/>
                  <a:gd name="T14" fmla="*/ 22 w 33"/>
                  <a:gd name="T15" fmla="*/ 23 h 34"/>
                  <a:gd name="T16" fmla="*/ 33 w 33"/>
                  <a:gd name="T17" fmla="*/ 18 h 34"/>
                  <a:gd name="T18" fmla="*/ 23 w 33"/>
                  <a:gd name="T19" fmla="*/ 12 h 34"/>
                  <a:gd name="T20" fmla="*/ 23 w 33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4">
                    <a:moveTo>
                      <a:pt x="23" y="0"/>
                    </a:moveTo>
                    <a:lnTo>
                      <a:pt x="13" y="8"/>
                    </a:lnTo>
                    <a:lnTo>
                      <a:pt x="2" y="5"/>
                    </a:lnTo>
                    <a:lnTo>
                      <a:pt x="6" y="16"/>
                    </a:lnTo>
                    <a:lnTo>
                      <a:pt x="0" y="26"/>
                    </a:lnTo>
                    <a:lnTo>
                      <a:pt x="12" y="25"/>
                    </a:lnTo>
                    <a:lnTo>
                      <a:pt x="19" y="34"/>
                    </a:lnTo>
                    <a:lnTo>
                      <a:pt x="22" y="23"/>
                    </a:lnTo>
                    <a:lnTo>
                      <a:pt x="33" y="18"/>
                    </a:lnTo>
                    <a:lnTo>
                      <a:pt x="23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D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4"/>
              <p:cNvSpPr>
                <a:spLocks/>
              </p:cNvSpPr>
              <p:nvPr/>
            </p:nvSpPr>
            <p:spPr bwMode="auto">
              <a:xfrm>
                <a:off x="2011" y="1594"/>
                <a:ext cx="50" cy="61"/>
              </a:xfrm>
              <a:custGeom>
                <a:avLst/>
                <a:gdLst>
                  <a:gd name="T0" fmla="*/ 36 w 36"/>
                  <a:gd name="T1" fmla="*/ 18 h 44"/>
                  <a:gd name="T2" fmla="*/ 0 w 36"/>
                  <a:gd name="T3" fmla="*/ 0 h 44"/>
                  <a:gd name="T4" fmla="*/ 5 w 36"/>
                  <a:gd name="T5" fmla="*/ 44 h 44"/>
                  <a:gd name="T6" fmla="*/ 36 w 36"/>
                  <a:gd name="T7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4">
                    <a:moveTo>
                      <a:pt x="36" y="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6" y="30"/>
                      <a:pt x="5" y="44"/>
                    </a:cubicBezTo>
                    <a:lnTo>
                      <a:pt x="36" y="1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35"/>
              <p:cNvSpPr>
                <a:spLocks/>
              </p:cNvSpPr>
              <p:nvPr/>
            </p:nvSpPr>
            <p:spPr bwMode="auto">
              <a:xfrm>
                <a:off x="1963" y="1513"/>
                <a:ext cx="56" cy="52"/>
              </a:xfrm>
              <a:custGeom>
                <a:avLst/>
                <a:gdLst>
                  <a:gd name="T0" fmla="*/ 41 w 41"/>
                  <a:gd name="T1" fmla="*/ 0 h 38"/>
                  <a:gd name="T2" fmla="*/ 0 w 41"/>
                  <a:gd name="T3" fmla="*/ 2 h 38"/>
                  <a:gd name="T4" fmla="*/ 26 w 41"/>
                  <a:gd name="T5" fmla="*/ 38 h 38"/>
                  <a:gd name="T6" fmla="*/ 41 w 41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1" y="13"/>
                      <a:pt x="20" y="25"/>
                      <a:pt x="26" y="38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36"/>
              <p:cNvSpPr>
                <a:spLocks/>
              </p:cNvSpPr>
              <p:nvPr/>
            </p:nvSpPr>
            <p:spPr bwMode="auto">
              <a:xfrm>
                <a:off x="1893" y="1441"/>
                <a:ext cx="52" cy="57"/>
              </a:xfrm>
              <a:custGeom>
                <a:avLst/>
                <a:gdLst>
                  <a:gd name="T0" fmla="*/ 36 w 38"/>
                  <a:gd name="T1" fmla="*/ 0 h 41"/>
                  <a:gd name="T2" fmla="*/ 0 w 38"/>
                  <a:gd name="T3" fmla="*/ 19 h 41"/>
                  <a:gd name="T4" fmla="*/ 38 w 38"/>
                  <a:gd name="T5" fmla="*/ 41 h 41"/>
                  <a:gd name="T6" fmla="*/ 36 w 3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3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4" y="24"/>
                      <a:pt x="27" y="31"/>
                      <a:pt x="38" y="41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37"/>
              <p:cNvSpPr>
                <a:spLocks/>
              </p:cNvSpPr>
              <p:nvPr/>
            </p:nvSpPr>
            <p:spPr bwMode="auto">
              <a:xfrm>
                <a:off x="1808" y="1408"/>
                <a:ext cx="60" cy="50"/>
              </a:xfrm>
              <a:custGeom>
                <a:avLst/>
                <a:gdLst>
                  <a:gd name="T0" fmla="*/ 24 w 44"/>
                  <a:gd name="T1" fmla="*/ 0 h 36"/>
                  <a:gd name="T2" fmla="*/ 0 w 44"/>
                  <a:gd name="T3" fmla="*/ 33 h 36"/>
                  <a:gd name="T4" fmla="*/ 44 w 44"/>
                  <a:gd name="T5" fmla="*/ 36 h 36"/>
                  <a:gd name="T6" fmla="*/ 24 w 44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6">
                    <a:moveTo>
                      <a:pt x="24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5" y="31"/>
                      <a:pt x="30" y="33"/>
                      <a:pt x="44" y="36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8"/>
              <p:cNvSpPr>
                <a:spLocks/>
              </p:cNvSpPr>
              <p:nvPr/>
            </p:nvSpPr>
            <p:spPr bwMode="auto">
              <a:xfrm>
                <a:off x="1724" y="1422"/>
                <a:ext cx="57" cy="55"/>
              </a:xfrm>
              <a:custGeom>
                <a:avLst/>
                <a:gdLst>
                  <a:gd name="T0" fmla="*/ 9 w 42"/>
                  <a:gd name="T1" fmla="*/ 0 h 40"/>
                  <a:gd name="T2" fmla="*/ 0 w 42"/>
                  <a:gd name="T3" fmla="*/ 40 h 40"/>
                  <a:gd name="T4" fmla="*/ 42 w 42"/>
                  <a:gd name="T5" fmla="*/ 24 h 40"/>
                  <a:gd name="T6" fmla="*/ 9 w 4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0">
                    <a:moveTo>
                      <a:pt x="9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13" y="32"/>
                      <a:pt x="27" y="27"/>
                      <a:pt x="42" y="24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9"/>
              <p:cNvSpPr>
                <a:spLocks/>
              </p:cNvSpPr>
              <p:nvPr/>
            </p:nvSpPr>
            <p:spPr bwMode="auto">
              <a:xfrm>
                <a:off x="1645" y="1479"/>
                <a:ext cx="55" cy="53"/>
              </a:xfrm>
              <a:custGeom>
                <a:avLst/>
                <a:gdLst>
                  <a:gd name="T0" fmla="*/ 0 w 40"/>
                  <a:gd name="T1" fmla="*/ 0 h 39"/>
                  <a:gd name="T2" fmla="*/ 10 w 40"/>
                  <a:gd name="T3" fmla="*/ 39 h 39"/>
                  <a:gd name="T4" fmla="*/ 40 w 40"/>
                  <a:gd name="T5" fmla="*/ 8 h 39"/>
                  <a:gd name="T6" fmla="*/ 0 w 40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9">
                    <a:moveTo>
                      <a:pt x="0" y="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8" y="27"/>
                      <a:pt x="29" y="16"/>
                      <a:pt x="40" y="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40"/>
              <p:cNvSpPr>
                <a:spLocks/>
              </p:cNvSpPr>
              <p:nvPr/>
            </p:nvSpPr>
            <p:spPr bwMode="auto">
              <a:xfrm>
                <a:off x="1587" y="1554"/>
                <a:ext cx="55" cy="58"/>
              </a:xfrm>
              <a:custGeom>
                <a:avLst/>
                <a:gdLst>
                  <a:gd name="T0" fmla="*/ 0 w 40"/>
                  <a:gd name="T1" fmla="*/ 9 h 42"/>
                  <a:gd name="T2" fmla="*/ 26 w 40"/>
                  <a:gd name="T3" fmla="*/ 42 h 42"/>
                  <a:gd name="T4" fmla="*/ 40 w 40"/>
                  <a:gd name="T5" fmla="*/ 0 h 42"/>
                  <a:gd name="T6" fmla="*/ 0 w 40"/>
                  <a:gd name="T7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2">
                    <a:moveTo>
                      <a:pt x="0" y="9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27"/>
                      <a:pt x="33" y="13"/>
                      <a:pt x="4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41"/>
              <p:cNvSpPr>
                <a:spLocks/>
              </p:cNvSpPr>
              <p:nvPr/>
            </p:nvSpPr>
            <p:spPr bwMode="auto">
              <a:xfrm>
                <a:off x="1574" y="1637"/>
                <a:ext cx="49" cy="62"/>
              </a:xfrm>
              <a:custGeom>
                <a:avLst/>
                <a:gdLst>
                  <a:gd name="T0" fmla="*/ 0 w 36"/>
                  <a:gd name="T1" fmla="*/ 26 h 45"/>
                  <a:gd name="T2" fmla="*/ 36 w 36"/>
                  <a:gd name="T3" fmla="*/ 45 h 45"/>
                  <a:gd name="T4" fmla="*/ 32 w 36"/>
                  <a:gd name="T5" fmla="*/ 0 h 45"/>
                  <a:gd name="T6" fmla="*/ 0 w 36"/>
                  <a:gd name="T7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5">
                    <a:moveTo>
                      <a:pt x="0" y="26"/>
                    </a:moveTo>
                    <a:cubicBezTo>
                      <a:pt x="36" y="45"/>
                      <a:pt x="36" y="45"/>
                      <a:pt x="36" y="45"/>
                    </a:cubicBezTo>
                    <a:cubicBezTo>
                      <a:pt x="32" y="30"/>
                      <a:pt x="31" y="15"/>
                      <a:pt x="32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42"/>
              <p:cNvSpPr>
                <a:spLocks/>
              </p:cNvSpPr>
              <p:nvPr/>
            </p:nvSpPr>
            <p:spPr bwMode="auto">
              <a:xfrm>
                <a:off x="1605" y="1724"/>
                <a:ext cx="55" cy="52"/>
              </a:xfrm>
              <a:custGeom>
                <a:avLst/>
                <a:gdLst>
                  <a:gd name="T0" fmla="*/ 0 w 40"/>
                  <a:gd name="T1" fmla="*/ 37 h 38"/>
                  <a:gd name="T2" fmla="*/ 40 w 40"/>
                  <a:gd name="T3" fmla="*/ 38 h 38"/>
                  <a:gd name="T4" fmla="*/ 18 w 40"/>
                  <a:gd name="T5" fmla="*/ 0 h 38"/>
                  <a:gd name="T6" fmla="*/ 0 w 40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8">
                    <a:moveTo>
                      <a:pt x="0" y="37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31" y="26"/>
                      <a:pt x="23" y="14"/>
                      <a:pt x="18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43"/>
              <p:cNvSpPr>
                <a:spLocks/>
              </p:cNvSpPr>
              <p:nvPr/>
            </p:nvSpPr>
            <p:spPr bwMode="auto">
              <a:xfrm>
                <a:off x="1675" y="1797"/>
                <a:ext cx="53" cy="56"/>
              </a:xfrm>
              <a:custGeom>
                <a:avLst/>
                <a:gdLst>
                  <a:gd name="T0" fmla="*/ 0 w 38"/>
                  <a:gd name="T1" fmla="*/ 41 h 41"/>
                  <a:gd name="T2" fmla="*/ 38 w 38"/>
                  <a:gd name="T3" fmla="*/ 25 h 41"/>
                  <a:gd name="T4" fmla="*/ 1 w 38"/>
                  <a:gd name="T5" fmla="*/ 0 h 41"/>
                  <a:gd name="T6" fmla="*/ 0 w 38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38" y="25"/>
                      <a:pt x="38" y="25"/>
                      <a:pt x="38" y="25"/>
                    </a:cubicBezTo>
                    <a:cubicBezTo>
                      <a:pt x="24" y="18"/>
                      <a:pt x="12" y="10"/>
                      <a:pt x="1" y="0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44"/>
              <p:cNvSpPr>
                <a:spLocks/>
              </p:cNvSpPr>
              <p:nvPr/>
            </p:nvSpPr>
            <p:spPr bwMode="auto">
              <a:xfrm>
                <a:off x="1751" y="1842"/>
                <a:ext cx="61" cy="52"/>
              </a:xfrm>
              <a:custGeom>
                <a:avLst/>
                <a:gdLst>
                  <a:gd name="T0" fmla="*/ 16 w 44"/>
                  <a:gd name="T1" fmla="*/ 38 h 38"/>
                  <a:gd name="T2" fmla="*/ 44 w 44"/>
                  <a:gd name="T3" fmla="*/ 8 h 38"/>
                  <a:gd name="T4" fmla="*/ 0 w 44"/>
                  <a:gd name="T5" fmla="*/ 0 h 38"/>
                  <a:gd name="T6" fmla="*/ 16 w 44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8">
                    <a:moveTo>
                      <a:pt x="16" y="3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29" y="7"/>
                      <a:pt x="14" y="5"/>
                      <a:pt x="0" y="0"/>
                    </a:cubicBezTo>
                    <a:lnTo>
                      <a:pt x="16" y="38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45"/>
              <p:cNvSpPr>
                <a:spLocks/>
              </p:cNvSpPr>
              <p:nvPr/>
            </p:nvSpPr>
            <p:spPr bwMode="auto">
              <a:xfrm>
                <a:off x="1838" y="1836"/>
                <a:ext cx="59" cy="54"/>
              </a:xfrm>
              <a:custGeom>
                <a:avLst/>
                <a:gdLst>
                  <a:gd name="T0" fmla="*/ 31 w 43"/>
                  <a:gd name="T1" fmla="*/ 39 h 39"/>
                  <a:gd name="T2" fmla="*/ 43 w 43"/>
                  <a:gd name="T3" fmla="*/ 0 h 39"/>
                  <a:gd name="T4" fmla="*/ 0 w 43"/>
                  <a:gd name="T5" fmla="*/ 12 h 39"/>
                  <a:gd name="T6" fmla="*/ 31 w 43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9">
                    <a:moveTo>
                      <a:pt x="31" y="39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29" y="6"/>
                      <a:pt x="14" y="10"/>
                      <a:pt x="0" y="12"/>
                    </a:cubicBez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46"/>
              <p:cNvSpPr>
                <a:spLocks/>
              </p:cNvSpPr>
              <p:nvPr/>
            </p:nvSpPr>
            <p:spPr bwMode="auto">
              <a:xfrm>
                <a:off x="1920" y="1786"/>
                <a:ext cx="54" cy="56"/>
              </a:xfrm>
              <a:custGeom>
                <a:avLst/>
                <a:gdLst>
                  <a:gd name="T0" fmla="*/ 39 w 39"/>
                  <a:gd name="T1" fmla="*/ 41 h 41"/>
                  <a:gd name="T2" fmla="*/ 34 w 39"/>
                  <a:gd name="T3" fmla="*/ 0 h 41"/>
                  <a:gd name="T4" fmla="*/ 0 w 39"/>
                  <a:gd name="T5" fmla="*/ 29 h 41"/>
                  <a:gd name="T6" fmla="*/ 39 w 39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41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24" y="12"/>
                      <a:pt x="12" y="22"/>
                      <a:pt x="0" y="29"/>
                    </a:cubicBezTo>
                    <a:lnTo>
                      <a:pt x="39" y="41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47"/>
              <p:cNvSpPr>
                <a:spLocks/>
              </p:cNvSpPr>
              <p:nvPr/>
            </p:nvSpPr>
            <p:spPr bwMode="auto">
              <a:xfrm>
                <a:off x="1988" y="1703"/>
                <a:ext cx="55" cy="55"/>
              </a:xfrm>
              <a:custGeom>
                <a:avLst/>
                <a:gdLst>
                  <a:gd name="T0" fmla="*/ 40 w 40"/>
                  <a:gd name="T1" fmla="*/ 34 h 40"/>
                  <a:gd name="T2" fmla="*/ 18 w 40"/>
                  <a:gd name="T3" fmla="*/ 0 h 40"/>
                  <a:gd name="T4" fmla="*/ 0 w 40"/>
                  <a:gd name="T5" fmla="*/ 40 h 40"/>
                  <a:gd name="T6" fmla="*/ 40 w 40"/>
                  <a:gd name="T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40">
                    <a:moveTo>
                      <a:pt x="40" y="34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4" y="15"/>
                      <a:pt x="8" y="28"/>
                      <a:pt x="0" y="40"/>
                    </a:cubicBezTo>
                    <a:lnTo>
                      <a:pt x="40" y="34"/>
                    </a:lnTo>
                    <a:close/>
                  </a:path>
                </a:pathLst>
              </a:cu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08" name="TextBox 6264"/>
          <p:cNvSpPr txBox="1"/>
          <p:nvPr/>
        </p:nvSpPr>
        <p:spPr>
          <a:xfrm>
            <a:off x="7470738" y="2222568"/>
            <a:ext cx="430887" cy="4482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50%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109" name="TextBox 153"/>
          <p:cNvSpPr txBox="1"/>
          <p:nvPr/>
        </p:nvSpPr>
        <p:spPr>
          <a:xfrm>
            <a:off x="7697935" y="2222568"/>
            <a:ext cx="430887" cy="4482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70%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  <p:sp>
        <p:nvSpPr>
          <p:cNvPr id="110" name="TextBox 154"/>
          <p:cNvSpPr txBox="1"/>
          <p:nvPr/>
        </p:nvSpPr>
        <p:spPr>
          <a:xfrm>
            <a:off x="7947055" y="2222568"/>
            <a:ext cx="430887" cy="4482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1C2B38"/>
                </a:solidFill>
              </a:rPr>
              <a:t>80%</a:t>
            </a:r>
            <a:endParaRPr lang="zh-CN" altLang="en-US" sz="1600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38912" y="220492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</a:t>
            </a:r>
            <a:r>
              <a:rPr lang="zh-CN" altLang="en-US" sz="2800" b="1" dirty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环境</a:t>
            </a: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3" name="椭圆 2"/>
          <p:cNvSpPr/>
          <p:nvPr/>
        </p:nvSpPr>
        <p:spPr>
          <a:xfrm>
            <a:off x="302548" y="1290115"/>
            <a:ext cx="2661006" cy="2691828"/>
          </a:xfrm>
          <a:prstGeom prst="ellipse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274244" y="1290115"/>
            <a:ext cx="2661006" cy="2691828"/>
          </a:xfrm>
          <a:prstGeom prst="ellipse">
            <a:avLst/>
          </a:prstGeom>
          <a:solidFill>
            <a:srgbClr val="FFC543"/>
          </a:solidFill>
          <a:ln>
            <a:solidFill>
              <a:srgbClr val="FFC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45940" y="1290115"/>
            <a:ext cx="2661006" cy="269182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下弧形箭头 4"/>
          <p:cNvSpPr/>
          <p:nvPr/>
        </p:nvSpPr>
        <p:spPr>
          <a:xfrm>
            <a:off x="2095928" y="3981943"/>
            <a:ext cx="1784657" cy="610605"/>
          </a:xfrm>
          <a:prstGeom prst="curvedUp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上弧形箭头 5"/>
          <p:cNvSpPr/>
          <p:nvPr/>
        </p:nvSpPr>
        <p:spPr>
          <a:xfrm>
            <a:off x="5331540" y="602632"/>
            <a:ext cx="1828800" cy="689533"/>
          </a:xfrm>
          <a:prstGeom prst="curved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TextBox 25"/>
          <p:cNvSpPr txBox="1"/>
          <p:nvPr/>
        </p:nvSpPr>
        <p:spPr>
          <a:xfrm>
            <a:off x="1169622" y="2382350"/>
            <a:ext cx="92685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视频</a:t>
            </a:r>
            <a:r>
              <a:rPr lang="en-US" altLang="zh-CN" sz="23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3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TextBox 25"/>
          <p:cNvSpPr txBox="1"/>
          <p:nvPr/>
        </p:nvSpPr>
        <p:spPr>
          <a:xfrm>
            <a:off x="3243309" y="2501154"/>
            <a:ext cx="13708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下载限速</a:t>
            </a:r>
            <a:endParaRPr lang="zh-CN" altLang="en-US" sz="23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0" name="TextBox 25"/>
          <p:cNvSpPr txBox="1"/>
          <p:nvPr/>
        </p:nvSpPr>
        <p:spPr>
          <a:xfrm rot="393318">
            <a:off x="3474860" y="1852534"/>
            <a:ext cx="1428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网络连接失败</a:t>
            </a:r>
            <a:endParaRPr lang="zh-CN" altLang="en-US" sz="16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1" name="TextBox 25"/>
          <p:cNvSpPr txBox="1"/>
          <p:nvPr/>
        </p:nvSpPr>
        <p:spPr>
          <a:xfrm rot="2310969">
            <a:off x="3496430" y="3082149"/>
            <a:ext cx="6319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404</a:t>
            </a:r>
            <a:endParaRPr lang="zh-CN" altLang="en-US" sz="23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2" name="TextBox 25"/>
          <p:cNvSpPr txBox="1"/>
          <p:nvPr/>
        </p:nvSpPr>
        <p:spPr>
          <a:xfrm rot="21391576">
            <a:off x="5072906" y="2367841"/>
            <a:ext cx="53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500</a:t>
            </a:r>
            <a:endParaRPr lang="zh-CN" altLang="en-US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3" name="TextBox 25"/>
          <p:cNvSpPr txBox="1"/>
          <p:nvPr/>
        </p:nvSpPr>
        <p:spPr>
          <a:xfrm>
            <a:off x="4544561" y="1699001"/>
            <a:ext cx="111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播放卡</a:t>
            </a:r>
            <a:r>
              <a:rPr lang="zh-CN" altLang="en-US" b="1" dirty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顿</a:t>
            </a:r>
          </a:p>
        </p:txBody>
      </p:sp>
      <p:sp>
        <p:nvSpPr>
          <p:cNvPr id="24" name="TextBox 25"/>
          <p:cNvSpPr txBox="1"/>
          <p:nvPr/>
        </p:nvSpPr>
        <p:spPr>
          <a:xfrm rot="20891907">
            <a:off x="4600051" y="2713521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切片出错</a:t>
            </a:r>
            <a:endParaRPr lang="zh-CN" altLang="en-US" sz="20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035521" y="3369760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timeout</a:t>
            </a:r>
            <a:endParaRPr lang="zh-CN" altLang="en-US" sz="28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98200" y="144248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数据异常</a:t>
            </a:r>
            <a:endParaRPr lang="zh-CN" altLang="en-US" sz="20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7" name="TextBox 25"/>
          <p:cNvSpPr txBox="1"/>
          <p:nvPr/>
        </p:nvSpPr>
        <p:spPr>
          <a:xfrm rot="20921657">
            <a:off x="4260615" y="215293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文件解析失败</a:t>
            </a:r>
            <a:endParaRPr lang="zh-CN" altLang="en-US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4470822" y="3172394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素材格式错误</a:t>
            </a:r>
            <a:endParaRPr lang="zh-CN" altLang="en-US" sz="14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9" name="TextBox 25"/>
          <p:cNvSpPr txBox="1"/>
          <p:nvPr/>
        </p:nvSpPr>
        <p:spPr>
          <a:xfrm>
            <a:off x="3348535" y="2212732"/>
            <a:ext cx="92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自动出错</a:t>
            </a:r>
            <a:endParaRPr lang="zh-CN" altLang="en-US" sz="14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3880585" y="2888188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乱码</a:t>
            </a:r>
            <a:endParaRPr lang="zh-CN" altLang="en-US" sz="20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1" name="TextBox 25"/>
          <p:cNvSpPr txBox="1"/>
          <p:nvPr/>
        </p:nvSpPr>
        <p:spPr>
          <a:xfrm>
            <a:off x="6258826" y="2306788"/>
            <a:ext cx="255711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等待</a:t>
            </a:r>
            <a:r>
              <a:rPr lang="zh-CN" altLang="en-US" sz="23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网络状态不佳</a:t>
            </a:r>
            <a:endParaRPr lang="zh-CN" altLang="en-US" sz="23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2" name="TextBox 25"/>
          <p:cNvSpPr txBox="1"/>
          <p:nvPr/>
        </p:nvSpPr>
        <p:spPr>
          <a:xfrm rot="20891907">
            <a:off x="6478583" y="2888188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拔掉网线</a:t>
            </a:r>
            <a:endParaRPr lang="zh-CN" altLang="en-US" sz="20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3" name="TextBox 25"/>
          <p:cNvSpPr txBox="1"/>
          <p:nvPr/>
        </p:nvSpPr>
        <p:spPr>
          <a:xfrm rot="287172">
            <a:off x="6487218" y="183123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需要</a:t>
            </a:r>
            <a:r>
              <a:rPr lang="zh-CN" altLang="en-US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开发协助</a:t>
            </a:r>
            <a:endParaRPr lang="zh-CN" altLang="en-US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4" name="TextBox 25"/>
          <p:cNvSpPr txBox="1"/>
          <p:nvPr/>
        </p:nvSpPr>
        <p:spPr>
          <a:xfrm rot="188933">
            <a:off x="6933078" y="3392444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无法模拟</a:t>
            </a:r>
            <a:endParaRPr lang="zh-CN" altLang="en-US" sz="20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5" name="TextBox 25"/>
          <p:cNvSpPr txBox="1"/>
          <p:nvPr/>
        </p:nvSpPr>
        <p:spPr>
          <a:xfrm>
            <a:off x="7718664" y="279661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抓</a:t>
            </a:r>
            <a:r>
              <a:rPr lang="zh-CN" altLang="en-US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包修正</a:t>
            </a:r>
            <a:endParaRPr lang="zh-CN" altLang="en-US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6" name="TextBox 25"/>
          <p:cNvSpPr txBox="1"/>
          <p:nvPr/>
        </p:nvSpPr>
        <p:spPr>
          <a:xfrm rot="752296">
            <a:off x="6945772" y="1533312"/>
            <a:ext cx="1733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影响正式环境</a:t>
            </a:r>
            <a:endParaRPr lang="zh-CN" altLang="en-US" sz="20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7" name="TextBox 25"/>
          <p:cNvSpPr txBox="1"/>
          <p:nvPr/>
        </p:nvSpPr>
        <p:spPr>
          <a:xfrm>
            <a:off x="7601176" y="3151398"/>
            <a:ext cx="1031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频繁变动</a:t>
            </a:r>
            <a:endParaRPr lang="zh-CN" altLang="en-US" sz="1600" b="1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9" name="TextBox 25"/>
          <p:cNvSpPr txBox="1"/>
          <p:nvPr/>
        </p:nvSpPr>
        <p:spPr>
          <a:xfrm>
            <a:off x="510809" y="2616173"/>
            <a:ext cx="7754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直播</a:t>
            </a:r>
            <a:r>
              <a:rPr lang="en-US" altLang="zh-CN" sz="23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3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TextBox 25"/>
          <p:cNvSpPr txBox="1"/>
          <p:nvPr/>
        </p:nvSpPr>
        <p:spPr>
          <a:xfrm rot="21224761">
            <a:off x="1017972" y="3159230"/>
            <a:ext cx="75586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点播</a:t>
            </a:r>
            <a:r>
              <a:rPr lang="en-US" altLang="zh-CN" sz="23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3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TextBox 25"/>
          <p:cNvSpPr txBox="1"/>
          <p:nvPr/>
        </p:nvSpPr>
        <p:spPr>
          <a:xfrm rot="20442485">
            <a:off x="1485246" y="1756543"/>
            <a:ext cx="11626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轮播</a:t>
            </a:r>
            <a:r>
              <a:rPr lang="en-US" altLang="zh-CN" sz="23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3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TextBox 25"/>
          <p:cNvSpPr txBox="1"/>
          <p:nvPr/>
        </p:nvSpPr>
        <p:spPr>
          <a:xfrm rot="21224761">
            <a:off x="1897993" y="2317328"/>
            <a:ext cx="93572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多机位</a:t>
            </a:r>
            <a:r>
              <a:rPr lang="en-US" altLang="zh-CN" sz="23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3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TextBox 25"/>
          <p:cNvSpPr txBox="1"/>
          <p:nvPr/>
        </p:nvSpPr>
        <p:spPr>
          <a:xfrm rot="21224761">
            <a:off x="1777093" y="2886895"/>
            <a:ext cx="89797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广告位</a:t>
            </a:r>
            <a:r>
              <a:rPr lang="en-US" altLang="zh-CN" sz="23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3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TextBox 25"/>
          <p:cNvSpPr txBox="1"/>
          <p:nvPr/>
        </p:nvSpPr>
        <p:spPr>
          <a:xfrm>
            <a:off x="395043" y="2020516"/>
            <a:ext cx="116245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全网搜索</a:t>
            </a:r>
            <a:r>
              <a:rPr lang="en-US" altLang="zh-CN" sz="23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3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TextBox 25"/>
          <p:cNvSpPr txBox="1"/>
          <p:nvPr/>
        </p:nvSpPr>
        <p:spPr>
          <a:xfrm rot="1119474">
            <a:off x="705865" y="1558023"/>
            <a:ext cx="12755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精彩</a:t>
            </a:r>
            <a:r>
              <a:rPr lang="zh-CN" altLang="en-US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推荐</a:t>
            </a:r>
            <a:r>
              <a:rPr lang="en-US" altLang="zh-CN" sz="23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3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22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38912" y="220492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</a:t>
            </a:r>
            <a:r>
              <a:rPr lang="zh-CN" altLang="en-US" sz="2800" b="1" dirty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环境</a:t>
            </a: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0" name="矩形 9"/>
          <p:cNvSpPr/>
          <p:nvPr/>
        </p:nvSpPr>
        <p:spPr>
          <a:xfrm>
            <a:off x="502920" y="861971"/>
            <a:ext cx="28640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两种不同的环境搭建方法</a:t>
            </a:r>
            <a:endParaRPr lang="en-US" altLang="zh-CN" sz="14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 algn="just"/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方法一：搭建服务</a:t>
            </a:r>
            <a:endParaRPr lang="en-US" altLang="zh-CN" sz="14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 algn="just"/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方法二：</a:t>
            </a:r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nginx</a:t>
            </a:r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文件配置</a:t>
            </a:r>
            <a:endParaRPr lang="en-US" altLang="zh-CN" sz="14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113" y="594202"/>
            <a:ext cx="2931071" cy="41310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" y="1574263"/>
            <a:ext cx="4668115" cy="31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7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626210" y="1097083"/>
            <a:ext cx="5195487" cy="2477009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1352201" y="3851389"/>
            <a:ext cx="4426115" cy="708781"/>
          </a:xfrm>
          <a:prstGeom prst="roundRect">
            <a:avLst/>
          </a:prstGeom>
          <a:solidFill>
            <a:schemeClr val="bg1">
              <a:lumMod val="85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38912" y="232090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</a:t>
            </a:r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测试环境</a:t>
            </a:r>
            <a:endParaRPr lang="zh-CN" altLang="en-US" sz="2800" b="1" dirty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2204237" y="1346544"/>
            <a:ext cx="1202767" cy="838043"/>
          </a:xfrm>
          <a:custGeom>
            <a:avLst/>
            <a:gdLst>
              <a:gd name="T0" fmla="*/ 293 w 293"/>
              <a:gd name="T1" fmla="*/ 187 h 208"/>
              <a:gd name="T2" fmla="*/ 272 w 293"/>
              <a:gd name="T3" fmla="*/ 208 h 208"/>
              <a:gd name="T4" fmla="*/ 21 w 293"/>
              <a:gd name="T5" fmla="*/ 208 h 208"/>
              <a:gd name="T6" fmla="*/ 0 w 293"/>
              <a:gd name="T7" fmla="*/ 187 h 208"/>
              <a:gd name="T8" fmla="*/ 0 w 293"/>
              <a:gd name="T9" fmla="*/ 21 h 208"/>
              <a:gd name="T10" fmla="*/ 21 w 293"/>
              <a:gd name="T11" fmla="*/ 0 h 208"/>
              <a:gd name="T12" fmla="*/ 272 w 293"/>
              <a:gd name="T13" fmla="*/ 0 h 208"/>
              <a:gd name="T14" fmla="*/ 293 w 293"/>
              <a:gd name="T15" fmla="*/ 21 h 208"/>
              <a:gd name="T16" fmla="*/ 293 w 293"/>
              <a:gd name="T17" fmla="*/ 187 h 208"/>
              <a:gd name="T18" fmla="*/ 263 w 293"/>
              <a:gd name="T19" fmla="*/ 23 h 208"/>
              <a:gd name="T20" fmla="*/ 29 w 293"/>
              <a:gd name="T21" fmla="*/ 23 h 208"/>
              <a:gd name="T22" fmla="*/ 29 w 293"/>
              <a:gd name="T23" fmla="*/ 182 h 208"/>
              <a:gd name="T24" fmla="*/ 263 w 293"/>
              <a:gd name="T25" fmla="*/ 182 h 208"/>
              <a:gd name="T26" fmla="*/ 263 w 293"/>
              <a:gd name="T27" fmla="*/ 23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3" h="208">
                <a:moveTo>
                  <a:pt x="293" y="187"/>
                </a:moveTo>
                <a:cubicBezTo>
                  <a:pt x="293" y="199"/>
                  <a:pt x="284" y="208"/>
                  <a:pt x="272" y="208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9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272" y="0"/>
                  <a:pt x="272" y="0"/>
                  <a:pt x="272" y="0"/>
                </a:cubicBezTo>
                <a:cubicBezTo>
                  <a:pt x="284" y="0"/>
                  <a:pt x="293" y="9"/>
                  <a:pt x="293" y="21"/>
                </a:cubicBezTo>
                <a:lnTo>
                  <a:pt x="293" y="187"/>
                </a:lnTo>
                <a:close/>
                <a:moveTo>
                  <a:pt x="263" y="23"/>
                </a:moveTo>
                <a:cubicBezTo>
                  <a:pt x="29" y="23"/>
                  <a:pt x="29" y="23"/>
                  <a:pt x="29" y="23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63" y="182"/>
                  <a:pt x="263" y="182"/>
                  <a:pt x="263" y="182"/>
                </a:cubicBezTo>
                <a:lnTo>
                  <a:pt x="263" y="23"/>
                </a:lnTo>
                <a:close/>
              </a:path>
            </a:pathLst>
          </a:custGeom>
          <a:solidFill>
            <a:srgbClr val="FEAF00"/>
          </a:solidFill>
          <a:ln>
            <a:solidFill>
              <a:srgbClr val="FEAF0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/>
          </a:p>
        </p:txBody>
      </p:sp>
      <p:grpSp>
        <p:nvGrpSpPr>
          <p:cNvPr id="10" name="组合 9"/>
          <p:cNvGrpSpPr/>
          <p:nvPr/>
        </p:nvGrpSpPr>
        <p:grpSpPr>
          <a:xfrm>
            <a:off x="3617929" y="1347329"/>
            <a:ext cx="1205769" cy="842820"/>
            <a:chOff x="4940662" y="3331109"/>
            <a:chExt cx="1417141" cy="10053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4940662" y="3331109"/>
              <a:ext cx="1417141" cy="1005367"/>
            </a:xfrm>
            <a:custGeom>
              <a:avLst/>
              <a:gdLst>
                <a:gd name="T0" fmla="*/ 292 w 292"/>
                <a:gd name="T1" fmla="*/ 187 h 207"/>
                <a:gd name="T2" fmla="*/ 272 w 292"/>
                <a:gd name="T3" fmla="*/ 207 h 207"/>
                <a:gd name="T4" fmla="*/ 20 w 292"/>
                <a:gd name="T5" fmla="*/ 207 h 207"/>
                <a:gd name="T6" fmla="*/ 0 w 292"/>
                <a:gd name="T7" fmla="*/ 187 h 207"/>
                <a:gd name="T8" fmla="*/ 0 w 292"/>
                <a:gd name="T9" fmla="*/ 20 h 207"/>
                <a:gd name="T10" fmla="*/ 20 w 292"/>
                <a:gd name="T11" fmla="*/ 0 h 207"/>
                <a:gd name="T12" fmla="*/ 272 w 292"/>
                <a:gd name="T13" fmla="*/ 0 h 207"/>
                <a:gd name="T14" fmla="*/ 292 w 292"/>
                <a:gd name="T15" fmla="*/ 20 h 207"/>
                <a:gd name="T16" fmla="*/ 292 w 292"/>
                <a:gd name="T17" fmla="*/ 187 h 207"/>
                <a:gd name="T18" fmla="*/ 263 w 292"/>
                <a:gd name="T19" fmla="*/ 22 h 207"/>
                <a:gd name="T20" fmla="*/ 29 w 292"/>
                <a:gd name="T21" fmla="*/ 22 h 207"/>
                <a:gd name="T22" fmla="*/ 29 w 292"/>
                <a:gd name="T23" fmla="*/ 182 h 207"/>
                <a:gd name="T24" fmla="*/ 263 w 292"/>
                <a:gd name="T25" fmla="*/ 182 h 207"/>
                <a:gd name="T26" fmla="*/ 263 w 292"/>
                <a:gd name="T27" fmla="*/ 2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207">
                  <a:moveTo>
                    <a:pt x="292" y="187"/>
                  </a:moveTo>
                  <a:cubicBezTo>
                    <a:pt x="292" y="198"/>
                    <a:pt x="283" y="207"/>
                    <a:pt x="272" y="207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9" y="207"/>
                    <a:pt x="0" y="198"/>
                    <a:pt x="0" y="18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83" y="0"/>
                    <a:pt x="292" y="9"/>
                    <a:pt x="292" y="20"/>
                  </a:cubicBezTo>
                  <a:lnTo>
                    <a:pt x="292" y="187"/>
                  </a:lnTo>
                  <a:close/>
                  <a:moveTo>
                    <a:pt x="26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63" y="182"/>
                    <a:pt x="263" y="182"/>
                    <a:pt x="263" y="182"/>
                  </a:cubicBezTo>
                  <a:lnTo>
                    <a:pt x="263" y="22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269305" y="3599139"/>
              <a:ext cx="806356" cy="5507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   Test2</a:t>
              </a:r>
            </a:p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 Servers</a:t>
              </a:r>
              <a:endParaRPr lang="zh-CN" altLang="en-US" sz="1200" b="1" dirty="0">
                <a:solidFill>
                  <a:srgbClr val="1C2B38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0275" y="1337673"/>
            <a:ext cx="1234834" cy="846518"/>
            <a:chOff x="4940662" y="3331109"/>
            <a:chExt cx="1417141" cy="1005367"/>
          </a:xfrm>
          <a:solidFill>
            <a:srgbClr val="FC611F"/>
          </a:solidFill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4940662" y="3331109"/>
              <a:ext cx="1417141" cy="1005367"/>
            </a:xfrm>
            <a:custGeom>
              <a:avLst/>
              <a:gdLst>
                <a:gd name="T0" fmla="*/ 292 w 292"/>
                <a:gd name="T1" fmla="*/ 187 h 207"/>
                <a:gd name="T2" fmla="*/ 272 w 292"/>
                <a:gd name="T3" fmla="*/ 207 h 207"/>
                <a:gd name="T4" fmla="*/ 20 w 292"/>
                <a:gd name="T5" fmla="*/ 207 h 207"/>
                <a:gd name="T6" fmla="*/ 0 w 292"/>
                <a:gd name="T7" fmla="*/ 187 h 207"/>
                <a:gd name="T8" fmla="*/ 0 w 292"/>
                <a:gd name="T9" fmla="*/ 20 h 207"/>
                <a:gd name="T10" fmla="*/ 20 w 292"/>
                <a:gd name="T11" fmla="*/ 0 h 207"/>
                <a:gd name="T12" fmla="*/ 272 w 292"/>
                <a:gd name="T13" fmla="*/ 0 h 207"/>
                <a:gd name="T14" fmla="*/ 292 w 292"/>
                <a:gd name="T15" fmla="*/ 20 h 207"/>
                <a:gd name="T16" fmla="*/ 292 w 292"/>
                <a:gd name="T17" fmla="*/ 187 h 207"/>
                <a:gd name="T18" fmla="*/ 263 w 292"/>
                <a:gd name="T19" fmla="*/ 22 h 207"/>
                <a:gd name="T20" fmla="*/ 29 w 292"/>
                <a:gd name="T21" fmla="*/ 22 h 207"/>
                <a:gd name="T22" fmla="*/ 29 w 292"/>
                <a:gd name="T23" fmla="*/ 182 h 207"/>
                <a:gd name="T24" fmla="*/ 263 w 292"/>
                <a:gd name="T25" fmla="*/ 182 h 207"/>
                <a:gd name="T26" fmla="*/ 263 w 292"/>
                <a:gd name="T27" fmla="*/ 2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207">
                  <a:moveTo>
                    <a:pt x="292" y="187"/>
                  </a:moveTo>
                  <a:cubicBezTo>
                    <a:pt x="292" y="198"/>
                    <a:pt x="283" y="207"/>
                    <a:pt x="272" y="207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9" y="207"/>
                    <a:pt x="0" y="198"/>
                    <a:pt x="0" y="18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83" y="0"/>
                    <a:pt x="292" y="9"/>
                    <a:pt x="292" y="20"/>
                  </a:cubicBezTo>
                  <a:lnTo>
                    <a:pt x="292" y="187"/>
                  </a:lnTo>
                  <a:close/>
                  <a:moveTo>
                    <a:pt x="26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63" y="182"/>
                    <a:pt x="263" y="182"/>
                    <a:pt x="263" y="182"/>
                  </a:cubicBezTo>
                  <a:lnTo>
                    <a:pt x="263" y="22"/>
                  </a:lnTo>
                  <a:close/>
                </a:path>
              </a:pathLst>
            </a:custGeom>
            <a:grpFill/>
            <a:ln>
              <a:solidFill>
                <a:srgbClr val="FC611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171376" y="3564565"/>
              <a:ext cx="87799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   </a:t>
              </a:r>
              <a:r>
                <a:rPr lang="en-US" altLang="zh-CN" sz="1200" b="1" dirty="0">
                  <a:solidFill>
                    <a:srgbClr val="1C2B38"/>
                  </a:solidFill>
                </a:rPr>
                <a:t> </a:t>
              </a:r>
              <a:r>
                <a:rPr lang="en-US" altLang="zh-CN" sz="1200" b="1" dirty="0" smtClean="0">
                  <a:solidFill>
                    <a:srgbClr val="1C2B38"/>
                  </a:solidFill>
                </a:rPr>
                <a:t>Request </a:t>
              </a:r>
            </a:p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    Servers</a:t>
              </a:r>
              <a:endParaRPr lang="zh-CN" altLang="en-US" sz="1200" b="1" dirty="0">
                <a:solidFill>
                  <a:srgbClr val="1C2B38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385516" y="1558131"/>
            <a:ext cx="756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1C2B38"/>
                </a:solidFill>
              </a:rPr>
              <a:t>   </a:t>
            </a:r>
            <a:r>
              <a:rPr lang="en-US" altLang="zh-CN" sz="1200" b="1" dirty="0">
                <a:solidFill>
                  <a:srgbClr val="1C2B38"/>
                </a:solidFill>
              </a:rPr>
              <a:t> </a:t>
            </a:r>
            <a:r>
              <a:rPr lang="en-US" altLang="zh-CN" sz="1200" b="1" dirty="0" smtClean="0">
                <a:solidFill>
                  <a:srgbClr val="1C2B38"/>
                </a:solidFill>
              </a:rPr>
              <a:t> Test1</a:t>
            </a:r>
          </a:p>
          <a:p>
            <a:r>
              <a:rPr lang="en-US" altLang="zh-CN" sz="1200" b="1" dirty="0" smtClean="0">
                <a:solidFill>
                  <a:srgbClr val="1C2B38"/>
                </a:solidFill>
              </a:rPr>
              <a:t>   Servers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802235" y="2160969"/>
            <a:ext cx="22234" cy="1328679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4261199" y="2188221"/>
            <a:ext cx="18866" cy="1269431"/>
          </a:xfrm>
          <a:prstGeom prst="line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1352201" y="2111577"/>
            <a:ext cx="11659" cy="1346075"/>
          </a:xfrm>
          <a:prstGeom prst="line">
            <a:avLst/>
          </a:prstGeom>
          <a:ln w="60325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397766" y="2636986"/>
            <a:ext cx="1400255" cy="1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1402271" y="2880957"/>
            <a:ext cx="13615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1378648" y="3104246"/>
            <a:ext cx="2809100" cy="3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3659659" y="3967455"/>
            <a:ext cx="905765" cy="4359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scene3</a:t>
            </a:r>
            <a:endParaRPr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2624217" y="3972736"/>
            <a:ext cx="912955" cy="4359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scene2</a:t>
            </a:r>
            <a:endParaRPr lang="zh-CN" altLang="en-US" dirty="0"/>
          </a:p>
        </p:txBody>
      </p:sp>
      <p:sp>
        <p:nvSpPr>
          <p:cNvPr id="54" name="圆角矩形 53"/>
          <p:cNvSpPr/>
          <p:nvPr/>
        </p:nvSpPr>
        <p:spPr>
          <a:xfrm>
            <a:off x="1595243" y="3972736"/>
            <a:ext cx="901640" cy="4359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scene1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1706978" y="2353694"/>
            <a:ext cx="12115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1C2B38"/>
                </a:solidFill>
              </a:rPr>
              <a:t>   API  Request</a:t>
            </a:r>
          </a:p>
        </p:txBody>
      </p:sp>
      <p:sp>
        <p:nvSpPr>
          <p:cNvPr id="58" name="矩形 57"/>
          <p:cNvSpPr/>
          <p:nvPr/>
        </p:nvSpPr>
        <p:spPr>
          <a:xfrm>
            <a:off x="2277464" y="3212649"/>
            <a:ext cx="12115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1C2B38"/>
                </a:solidFill>
              </a:rPr>
              <a:t>  API Response</a:t>
            </a: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2857474" y="2643212"/>
            <a:ext cx="1395652" cy="2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3041575" y="2356901"/>
            <a:ext cx="12115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1C2B38"/>
                </a:solidFill>
              </a:rPr>
              <a:t>   API  Request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4687911" y="3986983"/>
            <a:ext cx="901640" cy="4359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65" name="下箭头 64"/>
          <p:cNvSpPr/>
          <p:nvPr/>
        </p:nvSpPr>
        <p:spPr>
          <a:xfrm>
            <a:off x="5369668" y="3389480"/>
            <a:ext cx="253067" cy="403145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4785647" y="2495400"/>
            <a:ext cx="901640" cy="4359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5968869" y="398988"/>
            <a:ext cx="26006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直播测试环境</a:t>
            </a:r>
            <a:endParaRPr lang="zh-CN" altLang="en-US" sz="1600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57" y="754798"/>
            <a:ext cx="2150513" cy="39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5453856" y="2365499"/>
            <a:ext cx="3262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</a:t>
            </a:r>
            <a:r>
              <a:rPr lang="zh-CN" altLang="en-US" sz="16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确保整体结果是</a:t>
            </a:r>
            <a:r>
              <a:rPr lang="en-US" altLang="zh-CN" sz="16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ok</a:t>
            </a:r>
            <a:r>
              <a:rPr lang="zh-CN" altLang="en-US" sz="16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的？</a:t>
            </a:r>
            <a:endParaRPr lang="en-US" altLang="zh-CN" sz="1600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38912" y="220492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</a:t>
            </a:r>
            <a:r>
              <a:rPr lang="zh-CN" altLang="en-US" sz="2800" b="1" dirty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流程</a:t>
            </a: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977031" y="1052874"/>
            <a:ext cx="3732756" cy="769448"/>
          </a:xfrm>
          <a:custGeom>
            <a:avLst/>
            <a:gdLst>
              <a:gd name="T0" fmla="*/ 276 w 276"/>
              <a:gd name="T1" fmla="*/ 177 h 196"/>
              <a:gd name="T2" fmla="*/ 256 w 276"/>
              <a:gd name="T3" fmla="*/ 196 h 196"/>
              <a:gd name="T4" fmla="*/ 19 w 276"/>
              <a:gd name="T5" fmla="*/ 196 h 196"/>
              <a:gd name="T6" fmla="*/ 0 w 276"/>
              <a:gd name="T7" fmla="*/ 177 h 196"/>
              <a:gd name="T8" fmla="*/ 0 w 276"/>
              <a:gd name="T9" fmla="*/ 20 h 196"/>
              <a:gd name="T10" fmla="*/ 19 w 276"/>
              <a:gd name="T11" fmla="*/ 0 h 196"/>
              <a:gd name="T12" fmla="*/ 256 w 276"/>
              <a:gd name="T13" fmla="*/ 0 h 196"/>
              <a:gd name="T14" fmla="*/ 276 w 276"/>
              <a:gd name="T15" fmla="*/ 20 h 196"/>
              <a:gd name="T16" fmla="*/ 276 w 276"/>
              <a:gd name="T17" fmla="*/ 177 h 196"/>
              <a:gd name="T18" fmla="*/ 248 w 276"/>
              <a:gd name="T19" fmla="*/ 21 h 196"/>
              <a:gd name="T20" fmla="*/ 28 w 276"/>
              <a:gd name="T21" fmla="*/ 21 h 196"/>
              <a:gd name="T22" fmla="*/ 28 w 276"/>
              <a:gd name="T23" fmla="*/ 172 h 196"/>
              <a:gd name="T24" fmla="*/ 248 w 276"/>
              <a:gd name="T25" fmla="*/ 172 h 196"/>
              <a:gd name="T26" fmla="*/ 248 w 276"/>
              <a:gd name="T27" fmla="*/ 2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6" h="196">
                <a:moveTo>
                  <a:pt x="276" y="177"/>
                </a:moveTo>
                <a:cubicBezTo>
                  <a:pt x="276" y="188"/>
                  <a:pt x="267" y="196"/>
                  <a:pt x="256" y="196"/>
                </a:cubicBezTo>
                <a:cubicBezTo>
                  <a:pt x="19" y="196"/>
                  <a:pt x="19" y="196"/>
                  <a:pt x="19" y="196"/>
                </a:cubicBezTo>
                <a:cubicBezTo>
                  <a:pt x="9" y="196"/>
                  <a:pt x="0" y="188"/>
                  <a:pt x="0" y="17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19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67" y="0"/>
                  <a:pt x="276" y="9"/>
                  <a:pt x="276" y="20"/>
                </a:cubicBezTo>
                <a:lnTo>
                  <a:pt x="276" y="177"/>
                </a:lnTo>
                <a:close/>
                <a:moveTo>
                  <a:pt x="248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48" y="172"/>
                  <a:pt x="248" y="172"/>
                  <a:pt x="248" y="172"/>
                </a:cubicBezTo>
                <a:lnTo>
                  <a:pt x="248" y="21"/>
                </a:lnTo>
                <a:close/>
              </a:path>
            </a:pathLst>
          </a:cu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      </a:t>
            </a:r>
            <a:r>
              <a:rPr lang="en-US" altLang="zh-CN" sz="1200" b="1" dirty="0" smtClean="0"/>
              <a:t>   </a:t>
            </a:r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                                 </a:t>
            </a:r>
          </a:p>
        </p:txBody>
      </p:sp>
      <p:sp>
        <p:nvSpPr>
          <p:cNvPr id="10" name="Freeform 8"/>
          <p:cNvSpPr>
            <a:spLocks noEditPoints="1"/>
          </p:cNvSpPr>
          <p:nvPr/>
        </p:nvSpPr>
        <p:spPr bwMode="auto">
          <a:xfrm>
            <a:off x="977031" y="2030675"/>
            <a:ext cx="3732756" cy="769448"/>
          </a:xfrm>
          <a:custGeom>
            <a:avLst/>
            <a:gdLst>
              <a:gd name="T0" fmla="*/ 276 w 276"/>
              <a:gd name="T1" fmla="*/ 177 h 196"/>
              <a:gd name="T2" fmla="*/ 256 w 276"/>
              <a:gd name="T3" fmla="*/ 196 h 196"/>
              <a:gd name="T4" fmla="*/ 19 w 276"/>
              <a:gd name="T5" fmla="*/ 196 h 196"/>
              <a:gd name="T6" fmla="*/ 0 w 276"/>
              <a:gd name="T7" fmla="*/ 177 h 196"/>
              <a:gd name="T8" fmla="*/ 0 w 276"/>
              <a:gd name="T9" fmla="*/ 20 h 196"/>
              <a:gd name="T10" fmla="*/ 19 w 276"/>
              <a:gd name="T11" fmla="*/ 0 h 196"/>
              <a:gd name="T12" fmla="*/ 256 w 276"/>
              <a:gd name="T13" fmla="*/ 0 h 196"/>
              <a:gd name="T14" fmla="*/ 276 w 276"/>
              <a:gd name="T15" fmla="*/ 20 h 196"/>
              <a:gd name="T16" fmla="*/ 276 w 276"/>
              <a:gd name="T17" fmla="*/ 177 h 196"/>
              <a:gd name="T18" fmla="*/ 248 w 276"/>
              <a:gd name="T19" fmla="*/ 21 h 196"/>
              <a:gd name="T20" fmla="*/ 28 w 276"/>
              <a:gd name="T21" fmla="*/ 21 h 196"/>
              <a:gd name="T22" fmla="*/ 28 w 276"/>
              <a:gd name="T23" fmla="*/ 172 h 196"/>
              <a:gd name="T24" fmla="*/ 248 w 276"/>
              <a:gd name="T25" fmla="*/ 172 h 196"/>
              <a:gd name="T26" fmla="*/ 248 w 276"/>
              <a:gd name="T27" fmla="*/ 2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6" h="196">
                <a:moveTo>
                  <a:pt x="276" y="177"/>
                </a:moveTo>
                <a:cubicBezTo>
                  <a:pt x="276" y="188"/>
                  <a:pt x="267" y="196"/>
                  <a:pt x="256" y="196"/>
                </a:cubicBezTo>
                <a:cubicBezTo>
                  <a:pt x="19" y="196"/>
                  <a:pt x="19" y="196"/>
                  <a:pt x="19" y="196"/>
                </a:cubicBezTo>
                <a:cubicBezTo>
                  <a:pt x="9" y="196"/>
                  <a:pt x="0" y="188"/>
                  <a:pt x="0" y="17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19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67" y="0"/>
                  <a:pt x="276" y="9"/>
                  <a:pt x="276" y="20"/>
                </a:cubicBezTo>
                <a:lnTo>
                  <a:pt x="276" y="177"/>
                </a:lnTo>
                <a:close/>
                <a:moveTo>
                  <a:pt x="248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48" y="172"/>
                  <a:pt x="248" y="172"/>
                  <a:pt x="248" y="172"/>
                </a:cubicBezTo>
                <a:lnTo>
                  <a:pt x="248" y="21"/>
                </a:lnTo>
                <a:close/>
              </a:path>
            </a:pathLst>
          </a:custGeom>
          <a:solidFill>
            <a:srgbClr val="FC61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               </a:t>
            </a:r>
          </a:p>
          <a:p>
            <a:r>
              <a:rPr lang="en-US" altLang="zh-CN" sz="1200" b="1" dirty="0" smtClean="0"/>
              <a:t>                                      Test Servers</a:t>
            </a:r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977031" y="3008476"/>
            <a:ext cx="3732756" cy="769448"/>
          </a:xfrm>
          <a:custGeom>
            <a:avLst/>
            <a:gdLst>
              <a:gd name="T0" fmla="*/ 276 w 276"/>
              <a:gd name="T1" fmla="*/ 177 h 196"/>
              <a:gd name="T2" fmla="*/ 256 w 276"/>
              <a:gd name="T3" fmla="*/ 196 h 196"/>
              <a:gd name="T4" fmla="*/ 19 w 276"/>
              <a:gd name="T5" fmla="*/ 196 h 196"/>
              <a:gd name="T6" fmla="*/ 0 w 276"/>
              <a:gd name="T7" fmla="*/ 177 h 196"/>
              <a:gd name="T8" fmla="*/ 0 w 276"/>
              <a:gd name="T9" fmla="*/ 20 h 196"/>
              <a:gd name="T10" fmla="*/ 19 w 276"/>
              <a:gd name="T11" fmla="*/ 0 h 196"/>
              <a:gd name="T12" fmla="*/ 256 w 276"/>
              <a:gd name="T13" fmla="*/ 0 h 196"/>
              <a:gd name="T14" fmla="*/ 276 w 276"/>
              <a:gd name="T15" fmla="*/ 20 h 196"/>
              <a:gd name="T16" fmla="*/ 276 w 276"/>
              <a:gd name="T17" fmla="*/ 177 h 196"/>
              <a:gd name="T18" fmla="*/ 248 w 276"/>
              <a:gd name="T19" fmla="*/ 21 h 196"/>
              <a:gd name="T20" fmla="*/ 28 w 276"/>
              <a:gd name="T21" fmla="*/ 21 h 196"/>
              <a:gd name="T22" fmla="*/ 28 w 276"/>
              <a:gd name="T23" fmla="*/ 172 h 196"/>
              <a:gd name="T24" fmla="*/ 248 w 276"/>
              <a:gd name="T25" fmla="*/ 172 h 196"/>
              <a:gd name="T26" fmla="*/ 248 w 276"/>
              <a:gd name="T27" fmla="*/ 2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6" h="196">
                <a:moveTo>
                  <a:pt x="276" y="177"/>
                </a:moveTo>
                <a:cubicBezTo>
                  <a:pt x="276" y="188"/>
                  <a:pt x="267" y="196"/>
                  <a:pt x="256" y="196"/>
                </a:cubicBezTo>
                <a:cubicBezTo>
                  <a:pt x="19" y="196"/>
                  <a:pt x="19" y="196"/>
                  <a:pt x="19" y="196"/>
                </a:cubicBezTo>
                <a:cubicBezTo>
                  <a:pt x="9" y="196"/>
                  <a:pt x="0" y="188"/>
                  <a:pt x="0" y="17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19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67" y="0"/>
                  <a:pt x="276" y="9"/>
                  <a:pt x="276" y="20"/>
                </a:cubicBezTo>
                <a:lnTo>
                  <a:pt x="276" y="177"/>
                </a:lnTo>
                <a:close/>
                <a:moveTo>
                  <a:pt x="248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48" y="172"/>
                  <a:pt x="248" y="172"/>
                  <a:pt x="248" y="172"/>
                </a:cubicBezTo>
                <a:lnTo>
                  <a:pt x="248" y="2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200" b="1" dirty="0"/>
          </a:p>
        </p:txBody>
      </p:sp>
      <p:sp>
        <p:nvSpPr>
          <p:cNvPr id="12" name="Freeform 8"/>
          <p:cNvSpPr>
            <a:spLocks noEditPoints="1"/>
          </p:cNvSpPr>
          <p:nvPr/>
        </p:nvSpPr>
        <p:spPr bwMode="auto">
          <a:xfrm>
            <a:off x="977031" y="3980645"/>
            <a:ext cx="3732756" cy="769448"/>
          </a:xfrm>
          <a:custGeom>
            <a:avLst/>
            <a:gdLst>
              <a:gd name="T0" fmla="*/ 276 w 276"/>
              <a:gd name="T1" fmla="*/ 177 h 196"/>
              <a:gd name="T2" fmla="*/ 256 w 276"/>
              <a:gd name="T3" fmla="*/ 196 h 196"/>
              <a:gd name="T4" fmla="*/ 19 w 276"/>
              <a:gd name="T5" fmla="*/ 196 h 196"/>
              <a:gd name="T6" fmla="*/ 0 w 276"/>
              <a:gd name="T7" fmla="*/ 177 h 196"/>
              <a:gd name="T8" fmla="*/ 0 w 276"/>
              <a:gd name="T9" fmla="*/ 20 h 196"/>
              <a:gd name="T10" fmla="*/ 19 w 276"/>
              <a:gd name="T11" fmla="*/ 0 h 196"/>
              <a:gd name="T12" fmla="*/ 256 w 276"/>
              <a:gd name="T13" fmla="*/ 0 h 196"/>
              <a:gd name="T14" fmla="*/ 276 w 276"/>
              <a:gd name="T15" fmla="*/ 20 h 196"/>
              <a:gd name="T16" fmla="*/ 276 w 276"/>
              <a:gd name="T17" fmla="*/ 177 h 196"/>
              <a:gd name="T18" fmla="*/ 248 w 276"/>
              <a:gd name="T19" fmla="*/ 21 h 196"/>
              <a:gd name="T20" fmla="*/ 28 w 276"/>
              <a:gd name="T21" fmla="*/ 21 h 196"/>
              <a:gd name="T22" fmla="*/ 28 w 276"/>
              <a:gd name="T23" fmla="*/ 172 h 196"/>
              <a:gd name="T24" fmla="*/ 248 w 276"/>
              <a:gd name="T25" fmla="*/ 172 h 196"/>
              <a:gd name="T26" fmla="*/ 248 w 276"/>
              <a:gd name="T27" fmla="*/ 2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6" h="196">
                <a:moveTo>
                  <a:pt x="276" y="177"/>
                </a:moveTo>
                <a:cubicBezTo>
                  <a:pt x="276" y="188"/>
                  <a:pt x="267" y="196"/>
                  <a:pt x="256" y="196"/>
                </a:cubicBezTo>
                <a:cubicBezTo>
                  <a:pt x="19" y="196"/>
                  <a:pt x="19" y="196"/>
                  <a:pt x="19" y="196"/>
                </a:cubicBezTo>
                <a:cubicBezTo>
                  <a:pt x="9" y="196"/>
                  <a:pt x="0" y="188"/>
                  <a:pt x="0" y="17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19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67" y="0"/>
                  <a:pt x="276" y="9"/>
                  <a:pt x="276" y="20"/>
                </a:cubicBezTo>
                <a:lnTo>
                  <a:pt x="276" y="177"/>
                </a:lnTo>
                <a:close/>
                <a:moveTo>
                  <a:pt x="248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48" y="172"/>
                  <a:pt x="248" y="172"/>
                  <a:pt x="248" y="172"/>
                </a:cubicBezTo>
                <a:lnTo>
                  <a:pt x="248" y="21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sz="1200" dirty="0" smtClean="0"/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                               Result Reports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524339" y="3196496"/>
            <a:ext cx="503434" cy="39042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API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144652" y="3196496"/>
            <a:ext cx="503434" cy="39042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APP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764964" y="3196496"/>
            <a:ext cx="785789" cy="39042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OTT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71253" y="3196496"/>
            <a:ext cx="503434" cy="390429"/>
          </a:xfrm>
          <a:prstGeom prst="roundRect">
            <a:avLst/>
          </a:prstGeom>
          <a:solidFill>
            <a:schemeClr val="bg1"/>
          </a:solidFill>
          <a:ln>
            <a:solidFill>
              <a:srgbClr val="FEA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…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2648086" y="1736333"/>
            <a:ext cx="249226" cy="294342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3028424" y="2723121"/>
            <a:ext cx="249226" cy="294342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2594183" y="3686303"/>
            <a:ext cx="249226" cy="294342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1644859" y="2721220"/>
            <a:ext cx="249226" cy="294342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2293739" y="2721220"/>
            <a:ext cx="249226" cy="294342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3736378" y="2721220"/>
            <a:ext cx="249226" cy="294342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1665854" y="1226324"/>
            <a:ext cx="782489" cy="3904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GITLAB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148308" y="1226324"/>
            <a:ext cx="837295" cy="39042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JENKINS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2630253" y="1276927"/>
            <a:ext cx="354347" cy="289224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69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38912" y="220492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</a:t>
            </a:r>
            <a:r>
              <a:rPr lang="zh-CN" altLang="en-US" sz="2800" b="1" dirty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推广</a:t>
            </a: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9" name="Freeform 7"/>
          <p:cNvSpPr>
            <a:spLocks noEditPoints="1"/>
          </p:cNvSpPr>
          <p:nvPr/>
        </p:nvSpPr>
        <p:spPr bwMode="auto">
          <a:xfrm>
            <a:off x="3693351" y="2668852"/>
            <a:ext cx="1882775" cy="952500"/>
          </a:xfrm>
          <a:custGeom>
            <a:avLst/>
            <a:gdLst>
              <a:gd name="T0" fmla="*/ 132 w 435"/>
              <a:gd name="T1" fmla="*/ 0 h 220"/>
              <a:gd name="T2" fmla="*/ 89 w 435"/>
              <a:gd name="T3" fmla="*/ 105 h 220"/>
              <a:gd name="T4" fmla="*/ 0 w 435"/>
              <a:gd name="T5" fmla="*/ 147 h 220"/>
              <a:gd name="T6" fmla="*/ 42 w 435"/>
              <a:gd name="T7" fmla="*/ 220 h 220"/>
              <a:gd name="T8" fmla="*/ 107 w 435"/>
              <a:gd name="T9" fmla="*/ 167 h 220"/>
              <a:gd name="T10" fmla="*/ 285 w 435"/>
              <a:gd name="T11" fmla="*/ 220 h 220"/>
              <a:gd name="T12" fmla="*/ 394 w 435"/>
              <a:gd name="T13" fmla="*/ 220 h 220"/>
              <a:gd name="T14" fmla="*/ 435 w 435"/>
              <a:gd name="T15" fmla="*/ 42 h 220"/>
              <a:gd name="T16" fmla="*/ 29 w 435"/>
              <a:gd name="T17" fmla="*/ 158 h 220"/>
              <a:gd name="T18" fmla="*/ 29 w 435"/>
              <a:gd name="T19" fmla="*/ 130 h 220"/>
              <a:gd name="T20" fmla="*/ 29 w 435"/>
              <a:gd name="T21" fmla="*/ 158 h 220"/>
              <a:gd name="T22" fmla="*/ 140 w 435"/>
              <a:gd name="T23" fmla="*/ 96 h 220"/>
              <a:gd name="T24" fmla="*/ 101 w 435"/>
              <a:gd name="T25" fmla="*/ 82 h 220"/>
              <a:gd name="T26" fmla="*/ 116 w 435"/>
              <a:gd name="T27" fmla="*/ 43 h 220"/>
              <a:gd name="T28" fmla="*/ 155 w 435"/>
              <a:gd name="T29" fmla="*/ 57 h 220"/>
              <a:gd name="T30" fmla="*/ 221 w 435"/>
              <a:gd name="T31" fmla="*/ 82 h 220"/>
              <a:gd name="T32" fmla="*/ 183 w 435"/>
              <a:gd name="T33" fmla="*/ 96 h 220"/>
              <a:gd name="T34" fmla="*/ 168 w 435"/>
              <a:gd name="T35" fmla="*/ 57 h 220"/>
              <a:gd name="T36" fmla="*/ 207 w 435"/>
              <a:gd name="T37" fmla="*/ 43 h 220"/>
              <a:gd name="T38" fmla="*/ 221 w 435"/>
              <a:gd name="T39" fmla="*/ 82 h 220"/>
              <a:gd name="T40" fmla="*/ 273 w 435"/>
              <a:gd name="T41" fmla="*/ 96 h 220"/>
              <a:gd name="T42" fmla="*/ 235 w 435"/>
              <a:gd name="T43" fmla="*/ 82 h 220"/>
              <a:gd name="T44" fmla="*/ 249 w 435"/>
              <a:gd name="T45" fmla="*/ 43 h 220"/>
              <a:gd name="T46" fmla="*/ 288 w 435"/>
              <a:gd name="T47" fmla="*/ 57 h 220"/>
              <a:gd name="T48" fmla="*/ 355 w 435"/>
              <a:gd name="T49" fmla="*/ 82 h 220"/>
              <a:gd name="T50" fmla="*/ 316 w 435"/>
              <a:gd name="T51" fmla="*/ 96 h 220"/>
              <a:gd name="T52" fmla="*/ 301 w 435"/>
              <a:gd name="T53" fmla="*/ 57 h 220"/>
              <a:gd name="T54" fmla="*/ 340 w 435"/>
              <a:gd name="T55" fmla="*/ 43 h 220"/>
              <a:gd name="T56" fmla="*/ 355 w 435"/>
              <a:gd name="T57" fmla="*/ 82 h 220"/>
              <a:gd name="T58" fmla="*/ 407 w 435"/>
              <a:gd name="T59" fmla="*/ 96 h 220"/>
              <a:gd name="T60" fmla="*/ 368 w 435"/>
              <a:gd name="T61" fmla="*/ 82 h 220"/>
              <a:gd name="T62" fmla="*/ 382 w 435"/>
              <a:gd name="T63" fmla="*/ 43 h 220"/>
              <a:gd name="T64" fmla="*/ 421 w 435"/>
              <a:gd name="T65" fmla="*/ 5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5" h="220">
                <a:moveTo>
                  <a:pt x="393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08" y="0"/>
                  <a:pt x="89" y="19"/>
                  <a:pt x="89" y="42"/>
                </a:cubicBezTo>
                <a:cubicBezTo>
                  <a:pt x="89" y="105"/>
                  <a:pt x="89" y="105"/>
                  <a:pt x="89" y="105"/>
                </a:cubicBezTo>
                <a:cubicBezTo>
                  <a:pt x="42" y="105"/>
                  <a:pt x="42" y="105"/>
                  <a:pt x="42" y="105"/>
                </a:cubicBezTo>
                <a:cubicBezTo>
                  <a:pt x="19" y="105"/>
                  <a:pt x="0" y="124"/>
                  <a:pt x="0" y="147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201"/>
                  <a:pt x="19" y="220"/>
                  <a:pt x="42" y="220"/>
                </a:cubicBezTo>
                <a:cubicBezTo>
                  <a:pt x="53" y="220"/>
                  <a:pt x="53" y="220"/>
                  <a:pt x="53" y="220"/>
                </a:cubicBezTo>
                <a:cubicBezTo>
                  <a:pt x="53" y="191"/>
                  <a:pt x="77" y="167"/>
                  <a:pt x="107" y="167"/>
                </a:cubicBezTo>
                <a:cubicBezTo>
                  <a:pt x="136" y="167"/>
                  <a:pt x="160" y="191"/>
                  <a:pt x="161" y="220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86" y="191"/>
                  <a:pt x="310" y="167"/>
                  <a:pt x="340" y="167"/>
                </a:cubicBezTo>
                <a:cubicBezTo>
                  <a:pt x="369" y="167"/>
                  <a:pt x="393" y="191"/>
                  <a:pt x="394" y="220"/>
                </a:cubicBezTo>
                <a:cubicBezTo>
                  <a:pt x="417" y="219"/>
                  <a:pt x="435" y="201"/>
                  <a:pt x="435" y="177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5" y="19"/>
                  <a:pt x="416" y="0"/>
                  <a:pt x="393" y="0"/>
                </a:cubicBezTo>
                <a:close/>
                <a:moveTo>
                  <a:pt x="29" y="158"/>
                </a:moveTo>
                <a:cubicBezTo>
                  <a:pt x="21" y="158"/>
                  <a:pt x="15" y="152"/>
                  <a:pt x="15" y="144"/>
                </a:cubicBezTo>
                <a:cubicBezTo>
                  <a:pt x="15" y="136"/>
                  <a:pt x="21" y="130"/>
                  <a:pt x="29" y="130"/>
                </a:cubicBezTo>
                <a:cubicBezTo>
                  <a:pt x="36" y="130"/>
                  <a:pt x="42" y="136"/>
                  <a:pt x="42" y="144"/>
                </a:cubicBezTo>
                <a:cubicBezTo>
                  <a:pt x="42" y="152"/>
                  <a:pt x="36" y="158"/>
                  <a:pt x="29" y="158"/>
                </a:cubicBezTo>
                <a:close/>
                <a:moveTo>
                  <a:pt x="155" y="82"/>
                </a:moveTo>
                <a:cubicBezTo>
                  <a:pt x="155" y="90"/>
                  <a:pt x="148" y="96"/>
                  <a:pt x="140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08" y="96"/>
                  <a:pt x="101" y="90"/>
                  <a:pt x="101" y="82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1" y="49"/>
                  <a:pt x="108" y="43"/>
                  <a:pt x="116" y="43"/>
                </a:cubicBezTo>
                <a:cubicBezTo>
                  <a:pt x="140" y="43"/>
                  <a:pt x="140" y="43"/>
                  <a:pt x="140" y="43"/>
                </a:cubicBezTo>
                <a:cubicBezTo>
                  <a:pt x="148" y="43"/>
                  <a:pt x="155" y="49"/>
                  <a:pt x="155" y="57"/>
                </a:cubicBezTo>
                <a:lnTo>
                  <a:pt x="155" y="82"/>
                </a:lnTo>
                <a:close/>
                <a:moveTo>
                  <a:pt x="221" y="82"/>
                </a:moveTo>
                <a:cubicBezTo>
                  <a:pt x="221" y="90"/>
                  <a:pt x="215" y="96"/>
                  <a:pt x="207" y="96"/>
                </a:cubicBezTo>
                <a:cubicBezTo>
                  <a:pt x="183" y="96"/>
                  <a:pt x="183" y="96"/>
                  <a:pt x="183" y="96"/>
                </a:cubicBezTo>
                <a:cubicBezTo>
                  <a:pt x="175" y="96"/>
                  <a:pt x="168" y="90"/>
                  <a:pt x="168" y="82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49"/>
                  <a:pt x="175" y="43"/>
                  <a:pt x="183" y="43"/>
                </a:cubicBezTo>
                <a:cubicBezTo>
                  <a:pt x="207" y="43"/>
                  <a:pt x="207" y="43"/>
                  <a:pt x="207" y="43"/>
                </a:cubicBezTo>
                <a:cubicBezTo>
                  <a:pt x="215" y="43"/>
                  <a:pt x="221" y="49"/>
                  <a:pt x="221" y="57"/>
                </a:cubicBezTo>
                <a:lnTo>
                  <a:pt x="221" y="82"/>
                </a:lnTo>
                <a:close/>
                <a:moveTo>
                  <a:pt x="288" y="82"/>
                </a:moveTo>
                <a:cubicBezTo>
                  <a:pt x="288" y="90"/>
                  <a:pt x="282" y="96"/>
                  <a:pt x="273" y="96"/>
                </a:cubicBezTo>
                <a:cubicBezTo>
                  <a:pt x="249" y="96"/>
                  <a:pt x="249" y="96"/>
                  <a:pt x="249" y="96"/>
                </a:cubicBezTo>
                <a:cubicBezTo>
                  <a:pt x="241" y="96"/>
                  <a:pt x="235" y="90"/>
                  <a:pt x="235" y="82"/>
                </a:cubicBezTo>
                <a:cubicBezTo>
                  <a:pt x="235" y="57"/>
                  <a:pt x="235" y="57"/>
                  <a:pt x="235" y="57"/>
                </a:cubicBezTo>
                <a:cubicBezTo>
                  <a:pt x="235" y="49"/>
                  <a:pt x="241" y="43"/>
                  <a:pt x="249" y="43"/>
                </a:cubicBezTo>
                <a:cubicBezTo>
                  <a:pt x="273" y="43"/>
                  <a:pt x="273" y="43"/>
                  <a:pt x="273" y="43"/>
                </a:cubicBezTo>
                <a:cubicBezTo>
                  <a:pt x="282" y="43"/>
                  <a:pt x="288" y="49"/>
                  <a:pt x="288" y="57"/>
                </a:cubicBezTo>
                <a:lnTo>
                  <a:pt x="288" y="82"/>
                </a:lnTo>
                <a:close/>
                <a:moveTo>
                  <a:pt x="355" y="82"/>
                </a:moveTo>
                <a:cubicBezTo>
                  <a:pt x="355" y="90"/>
                  <a:pt x="348" y="96"/>
                  <a:pt x="340" y="96"/>
                </a:cubicBezTo>
                <a:cubicBezTo>
                  <a:pt x="316" y="96"/>
                  <a:pt x="316" y="96"/>
                  <a:pt x="316" y="96"/>
                </a:cubicBezTo>
                <a:cubicBezTo>
                  <a:pt x="308" y="96"/>
                  <a:pt x="301" y="90"/>
                  <a:pt x="301" y="82"/>
                </a:cubicBezTo>
                <a:cubicBezTo>
                  <a:pt x="301" y="57"/>
                  <a:pt x="301" y="57"/>
                  <a:pt x="301" y="57"/>
                </a:cubicBezTo>
                <a:cubicBezTo>
                  <a:pt x="301" y="49"/>
                  <a:pt x="308" y="43"/>
                  <a:pt x="316" y="43"/>
                </a:cubicBezTo>
                <a:cubicBezTo>
                  <a:pt x="340" y="43"/>
                  <a:pt x="340" y="43"/>
                  <a:pt x="340" y="43"/>
                </a:cubicBezTo>
                <a:cubicBezTo>
                  <a:pt x="348" y="43"/>
                  <a:pt x="355" y="49"/>
                  <a:pt x="355" y="57"/>
                </a:cubicBezTo>
                <a:lnTo>
                  <a:pt x="355" y="82"/>
                </a:lnTo>
                <a:close/>
                <a:moveTo>
                  <a:pt x="421" y="82"/>
                </a:moveTo>
                <a:cubicBezTo>
                  <a:pt x="421" y="90"/>
                  <a:pt x="415" y="96"/>
                  <a:pt x="407" y="96"/>
                </a:cubicBezTo>
                <a:cubicBezTo>
                  <a:pt x="382" y="96"/>
                  <a:pt x="382" y="96"/>
                  <a:pt x="382" y="96"/>
                </a:cubicBezTo>
                <a:cubicBezTo>
                  <a:pt x="374" y="96"/>
                  <a:pt x="368" y="90"/>
                  <a:pt x="368" y="82"/>
                </a:cubicBezTo>
                <a:cubicBezTo>
                  <a:pt x="368" y="57"/>
                  <a:pt x="368" y="57"/>
                  <a:pt x="368" y="57"/>
                </a:cubicBezTo>
                <a:cubicBezTo>
                  <a:pt x="368" y="49"/>
                  <a:pt x="374" y="43"/>
                  <a:pt x="382" y="43"/>
                </a:cubicBezTo>
                <a:cubicBezTo>
                  <a:pt x="407" y="43"/>
                  <a:pt x="407" y="43"/>
                  <a:pt x="407" y="43"/>
                </a:cubicBezTo>
                <a:cubicBezTo>
                  <a:pt x="415" y="43"/>
                  <a:pt x="421" y="49"/>
                  <a:pt x="421" y="57"/>
                </a:cubicBezTo>
                <a:lnTo>
                  <a:pt x="421" y="82"/>
                </a:ln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4129913" y="3149865"/>
            <a:ext cx="1446213" cy="38100"/>
          </a:xfrm>
          <a:custGeom>
            <a:avLst/>
            <a:gdLst>
              <a:gd name="T0" fmla="*/ 334 w 334"/>
              <a:gd name="T1" fmla="*/ 0 h 9"/>
              <a:gd name="T2" fmla="*/ 5 w 334"/>
              <a:gd name="T3" fmla="*/ 0 h 9"/>
              <a:gd name="T4" fmla="*/ 0 w 334"/>
              <a:gd name="T5" fmla="*/ 4 h 9"/>
              <a:gd name="T6" fmla="*/ 5 w 334"/>
              <a:gd name="T7" fmla="*/ 9 h 9"/>
              <a:gd name="T8" fmla="*/ 334 w 334"/>
              <a:gd name="T9" fmla="*/ 9 h 9"/>
              <a:gd name="T10" fmla="*/ 334 w 33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9">
                <a:moveTo>
                  <a:pt x="334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5" y="9"/>
                </a:cubicBezTo>
                <a:cubicBezTo>
                  <a:pt x="334" y="9"/>
                  <a:pt x="334" y="9"/>
                  <a:pt x="334" y="9"/>
                </a:cubicBezTo>
                <a:lnTo>
                  <a:pt x="33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4129913" y="3313377"/>
            <a:ext cx="1446213" cy="39688"/>
          </a:xfrm>
          <a:custGeom>
            <a:avLst/>
            <a:gdLst>
              <a:gd name="T0" fmla="*/ 334 w 334"/>
              <a:gd name="T1" fmla="*/ 0 h 9"/>
              <a:gd name="T2" fmla="*/ 5 w 334"/>
              <a:gd name="T3" fmla="*/ 0 h 9"/>
              <a:gd name="T4" fmla="*/ 0 w 334"/>
              <a:gd name="T5" fmla="*/ 4 h 9"/>
              <a:gd name="T6" fmla="*/ 5 w 334"/>
              <a:gd name="T7" fmla="*/ 9 h 9"/>
              <a:gd name="T8" fmla="*/ 334 w 334"/>
              <a:gd name="T9" fmla="*/ 9 h 9"/>
              <a:gd name="T10" fmla="*/ 334 w 33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9">
                <a:moveTo>
                  <a:pt x="334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5" y="9"/>
                </a:cubicBezTo>
                <a:cubicBezTo>
                  <a:pt x="334" y="9"/>
                  <a:pt x="334" y="9"/>
                  <a:pt x="334" y="9"/>
                </a:cubicBezTo>
                <a:lnTo>
                  <a:pt x="33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0"/>
          <p:cNvSpPr>
            <a:spLocks noEditPoints="1"/>
          </p:cNvSpPr>
          <p:nvPr/>
        </p:nvSpPr>
        <p:spPr bwMode="auto">
          <a:xfrm>
            <a:off x="3979101" y="3451490"/>
            <a:ext cx="349250" cy="350838"/>
          </a:xfrm>
          <a:custGeom>
            <a:avLst/>
            <a:gdLst>
              <a:gd name="T0" fmla="*/ 41 w 81"/>
              <a:gd name="T1" fmla="*/ 0 h 81"/>
              <a:gd name="T2" fmla="*/ 0 w 81"/>
              <a:gd name="T3" fmla="*/ 40 h 81"/>
              <a:gd name="T4" fmla="*/ 41 w 81"/>
              <a:gd name="T5" fmla="*/ 81 h 81"/>
              <a:gd name="T6" fmla="*/ 81 w 81"/>
              <a:gd name="T7" fmla="*/ 40 h 81"/>
              <a:gd name="T8" fmla="*/ 41 w 81"/>
              <a:gd name="T9" fmla="*/ 0 h 81"/>
              <a:gd name="T10" fmla="*/ 41 w 81"/>
              <a:gd name="T11" fmla="*/ 61 h 81"/>
              <a:gd name="T12" fmla="*/ 20 w 81"/>
              <a:gd name="T13" fmla="*/ 40 h 81"/>
              <a:gd name="T14" fmla="*/ 41 w 81"/>
              <a:gd name="T15" fmla="*/ 20 h 81"/>
              <a:gd name="T16" fmla="*/ 61 w 81"/>
              <a:gd name="T17" fmla="*/ 40 h 81"/>
              <a:gd name="T18" fmla="*/ 41 w 81"/>
              <a:gd name="T19" fmla="*/ 6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" h="81">
                <a:moveTo>
                  <a:pt x="41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3"/>
                  <a:pt x="18" y="81"/>
                  <a:pt x="41" y="81"/>
                </a:cubicBezTo>
                <a:cubicBezTo>
                  <a:pt x="63" y="81"/>
                  <a:pt x="81" y="63"/>
                  <a:pt x="81" y="40"/>
                </a:cubicBezTo>
                <a:cubicBezTo>
                  <a:pt x="81" y="18"/>
                  <a:pt x="63" y="0"/>
                  <a:pt x="41" y="0"/>
                </a:cubicBezTo>
                <a:close/>
                <a:moveTo>
                  <a:pt x="41" y="61"/>
                </a:moveTo>
                <a:cubicBezTo>
                  <a:pt x="30" y="61"/>
                  <a:pt x="20" y="52"/>
                  <a:pt x="20" y="40"/>
                </a:cubicBezTo>
                <a:cubicBezTo>
                  <a:pt x="20" y="29"/>
                  <a:pt x="30" y="20"/>
                  <a:pt x="41" y="20"/>
                </a:cubicBezTo>
                <a:cubicBezTo>
                  <a:pt x="52" y="20"/>
                  <a:pt x="61" y="29"/>
                  <a:pt x="61" y="40"/>
                </a:cubicBezTo>
                <a:cubicBezTo>
                  <a:pt x="61" y="52"/>
                  <a:pt x="52" y="61"/>
                  <a:pt x="41" y="61"/>
                </a:cubicBezTo>
                <a:close/>
              </a:path>
            </a:pathLst>
          </a:custGeom>
          <a:solidFill>
            <a:srgbClr val="1C2B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 noEditPoints="1"/>
          </p:cNvSpPr>
          <p:nvPr/>
        </p:nvSpPr>
        <p:spPr bwMode="auto">
          <a:xfrm>
            <a:off x="4987163" y="3451490"/>
            <a:ext cx="350838" cy="350838"/>
          </a:xfrm>
          <a:custGeom>
            <a:avLst/>
            <a:gdLst>
              <a:gd name="T0" fmla="*/ 41 w 81"/>
              <a:gd name="T1" fmla="*/ 0 h 81"/>
              <a:gd name="T2" fmla="*/ 0 w 81"/>
              <a:gd name="T3" fmla="*/ 40 h 81"/>
              <a:gd name="T4" fmla="*/ 41 w 81"/>
              <a:gd name="T5" fmla="*/ 81 h 81"/>
              <a:gd name="T6" fmla="*/ 81 w 81"/>
              <a:gd name="T7" fmla="*/ 40 h 81"/>
              <a:gd name="T8" fmla="*/ 41 w 81"/>
              <a:gd name="T9" fmla="*/ 0 h 81"/>
              <a:gd name="T10" fmla="*/ 41 w 81"/>
              <a:gd name="T11" fmla="*/ 61 h 81"/>
              <a:gd name="T12" fmla="*/ 20 w 81"/>
              <a:gd name="T13" fmla="*/ 40 h 81"/>
              <a:gd name="T14" fmla="*/ 41 w 81"/>
              <a:gd name="T15" fmla="*/ 20 h 81"/>
              <a:gd name="T16" fmla="*/ 61 w 81"/>
              <a:gd name="T17" fmla="*/ 40 h 81"/>
              <a:gd name="T18" fmla="*/ 41 w 81"/>
              <a:gd name="T19" fmla="*/ 6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" h="81">
                <a:moveTo>
                  <a:pt x="41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3"/>
                  <a:pt x="18" y="81"/>
                  <a:pt x="41" y="81"/>
                </a:cubicBezTo>
                <a:cubicBezTo>
                  <a:pt x="63" y="81"/>
                  <a:pt x="81" y="63"/>
                  <a:pt x="81" y="40"/>
                </a:cubicBezTo>
                <a:cubicBezTo>
                  <a:pt x="81" y="18"/>
                  <a:pt x="63" y="0"/>
                  <a:pt x="41" y="0"/>
                </a:cubicBezTo>
                <a:close/>
                <a:moveTo>
                  <a:pt x="41" y="61"/>
                </a:moveTo>
                <a:cubicBezTo>
                  <a:pt x="29" y="61"/>
                  <a:pt x="20" y="52"/>
                  <a:pt x="20" y="40"/>
                </a:cubicBezTo>
                <a:cubicBezTo>
                  <a:pt x="20" y="29"/>
                  <a:pt x="29" y="20"/>
                  <a:pt x="41" y="20"/>
                </a:cubicBezTo>
                <a:cubicBezTo>
                  <a:pt x="52" y="20"/>
                  <a:pt x="61" y="29"/>
                  <a:pt x="61" y="40"/>
                </a:cubicBezTo>
                <a:cubicBezTo>
                  <a:pt x="61" y="52"/>
                  <a:pt x="52" y="61"/>
                  <a:pt x="41" y="61"/>
                </a:cubicBezTo>
                <a:close/>
              </a:path>
            </a:pathLst>
          </a:custGeom>
          <a:solidFill>
            <a:srgbClr val="1C2B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1928368" y="1555697"/>
            <a:ext cx="882650" cy="903288"/>
          </a:xfrm>
          <a:custGeom>
            <a:avLst/>
            <a:gdLst>
              <a:gd name="T0" fmla="*/ 100 w 204"/>
              <a:gd name="T1" fmla="*/ 86 h 209"/>
              <a:gd name="T2" fmla="*/ 101 w 204"/>
              <a:gd name="T3" fmla="*/ 83 h 209"/>
              <a:gd name="T4" fmla="*/ 174 w 204"/>
              <a:gd name="T5" fmla="*/ 13 h 209"/>
              <a:gd name="T6" fmla="*/ 146 w 204"/>
              <a:gd name="T7" fmla="*/ 0 h 209"/>
              <a:gd name="T8" fmla="*/ 127 w 204"/>
              <a:gd name="T9" fmla="*/ 15 h 209"/>
              <a:gd name="T10" fmla="*/ 106 w 204"/>
              <a:gd name="T11" fmla="*/ 5 h 209"/>
              <a:gd name="T12" fmla="*/ 99 w 204"/>
              <a:gd name="T13" fmla="*/ 8 h 209"/>
              <a:gd name="T14" fmla="*/ 102 w 204"/>
              <a:gd name="T15" fmla="*/ 15 h 209"/>
              <a:gd name="T16" fmla="*/ 118 w 204"/>
              <a:gd name="T17" fmla="*/ 22 h 209"/>
              <a:gd name="T18" fmla="*/ 93 w 204"/>
              <a:gd name="T19" fmla="*/ 41 h 209"/>
              <a:gd name="T20" fmla="*/ 72 w 204"/>
              <a:gd name="T21" fmla="*/ 31 h 209"/>
              <a:gd name="T22" fmla="*/ 65 w 204"/>
              <a:gd name="T23" fmla="*/ 33 h 209"/>
              <a:gd name="T24" fmla="*/ 67 w 204"/>
              <a:gd name="T25" fmla="*/ 40 h 209"/>
              <a:gd name="T26" fmla="*/ 84 w 204"/>
              <a:gd name="T27" fmla="*/ 48 h 209"/>
              <a:gd name="T28" fmla="*/ 62 w 204"/>
              <a:gd name="T29" fmla="*/ 64 h 209"/>
              <a:gd name="T30" fmla="*/ 61 w 204"/>
              <a:gd name="T31" fmla="*/ 66 h 209"/>
              <a:gd name="T32" fmla="*/ 27 w 204"/>
              <a:gd name="T33" fmla="*/ 47 h 209"/>
              <a:gd name="T34" fmla="*/ 4 w 204"/>
              <a:gd name="T35" fmla="*/ 55 h 209"/>
              <a:gd name="T36" fmla="*/ 12 w 204"/>
              <a:gd name="T37" fmla="*/ 78 h 209"/>
              <a:gd name="T38" fmla="*/ 48 w 204"/>
              <a:gd name="T39" fmla="*/ 94 h 209"/>
              <a:gd name="T40" fmla="*/ 47 w 204"/>
              <a:gd name="T41" fmla="*/ 96 h 209"/>
              <a:gd name="T42" fmla="*/ 48 w 204"/>
              <a:gd name="T43" fmla="*/ 116 h 209"/>
              <a:gd name="T44" fmla="*/ 34 w 204"/>
              <a:gd name="T45" fmla="*/ 109 h 209"/>
              <a:gd name="T46" fmla="*/ 28 w 204"/>
              <a:gd name="T47" fmla="*/ 112 h 209"/>
              <a:gd name="T48" fmla="*/ 30 w 204"/>
              <a:gd name="T49" fmla="*/ 119 h 209"/>
              <a:gd name="T50" fmla="*/ 49 w 204"/>
              <a:gd name="T51" fmla="*/ 128 h 209"/>
              <a:gd name="T52" fmla="*/ 51 w 204"/>
              <a:gd name="T53" fmla="*/ 153 h 209"/>
              <a:gd name="T54" fmla="*/ 36 w 204"/>
              <a:gd name="T55" fmla="*/ 146 h 209"/>
              <a:gd name="T56" fmla="*/ 29 w 204"/>
              <a:gd name="T57" fmla="*/ 149 h 209"/>
              <a:gd name="T58" fmla="*/ 31 w 204"/>
              <a:gd name="T59" fmla="*/ 155 h 209"/>
              <a:gd name="T60" fmla="*/ 52 w 204"/>
              <a:gd name="T61" fmla="*/ 165 h 209"/>
              <a:gd name="T62" fmla="*/ 53 w 204"/>
              <a:gd name="T63" fmla="*/ 196 h 209"/>
              <a:gd name="T64" fmla="*/ 81 w 204"/>
              <a:gd name="T65" fmla="*/ 209 h 209"/>
              <a:gd name="T66" fmla="*/ 86 w 204"/>
              <a:gd name="T67" fmla="*/ 114 h 209"/>
              <a:gd name="T68" fmla="*/ 88 w 204"/>
              <a:gd name="T69" fmla="*/ 110 h 209"/>
              <a:gd name="T70" fmla="*/ 143 w 204"/>
              <a:gd name="T71" fmla="*/ 134 h 209"/>
              <a:gd name="T72" fmla="*/ 151 w 204"/>
              <a:gd name="T73" fmla="*/ 137 h 209"/>
              <a:gd name="T74" fmla="*/ 153 w 204"/>
              <a:gd name="T75" fmla="*/ 169 h 209"/>
              <a:gd name="T76" fmla="*/ 166 w 204"/>
              <a:gd name="T77" fmla="*/ 179 h 209"/>
              <a:gd name="T78" fmla="*/ 176 w 204"/>
              <a:gd name="T79" fmla="*/ 143 h 209"/>
              <a:gd name="T80" fmla="*/ 181 w 204"/>
              <a:gd name="T81" fmla="*/ 132 h 209"/>
              <a:gd name="T82" fmla="*/ 204 w 204"/>
              <a:gd name="T83" fmla="*/ 99 h 209"/>
              <a:gd name="T84" fmla="*/ 188 w 204"/>
              <a:gd name="T85" fmla="*/ 96 h 209"/>
              <a:gd name="T86" fmla="*/ 160 w 204"/>
              <a:gd name="T87" fmla="*/ 118 h 209"/>
              <a:gd name="T88" fmla="*/ 152 w 204"/>
              <a:gd name="T89" fmla="*/ 114 h 209"/>
              <a:gd name="T90" fmla="*/ 100 w 204"/>
              <a:gd name="T91" fmla="*/ 86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4" h="209">
                <a:moveTo>
                  <a:pt x="100" y="86"/>
                </a:moveTo>
                <a:cubicBezTo>
                  <a:pt x="101" y="83"/>
                  <a:pt x="101" y="83"/>
                  <a:pt x="101" y="83"/>
                </a:cubicBezTo>
                <a:cubicBezTo>
                  <a:pt x="174" y="13"/>
                  <a:pt x="174" y="13"/>
                  <a:pt x="174" y="13"/>
                </a:cubicBezTo>
                <a:cubicBezTo>
                  <a:pt x="146" y="0"/>
                  <a:pt x="146" y="0"/>
                  <a:pt x="146" y="0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06" y="5"/>
                  <a:pt x="106" y="5"/>
                  <a:pt x="106" y="5"/>
                </a:cubicBezTo>
                <a:cubicBezTo>
                  <a:pt x="104" y="4"/>
                  <a:pt x="101" y="5"/>
                  <a:pt x="99" y="8"/>
                </a:cubicBezTo>
                <a:cubicBezTo>
                  <a:pt x="98" y="10"/>
                  <a:pt x="99" y="13"/>
                  <a:pt x="102" y="15"/>
                </a:cubicBezTo>
                <a:cubicBezTo>
                  <a:pt x="118" y="22"/>
                  <a:pt x="118" y="22"/>
                  <a:pt x="118" y="22"/>
                </a:cubicBezTo>
                <a:cubicBezTo>
                  <a:pt x="93" y="41"/>
                  <a:pt x="93" y="41"/>
                  <a:pt x="93" y="41"/>
                </a:cubicBezTo>
                <a:cubicBezTo>
                  <a:pt x="72" y="31"/>
                  <a:pt x="72" y="31"/>
                  <a:pt x="72" y="31"/>
                </a:cubicBezTo>
                <a:cubicBezTo>
                  <a:pt x="69" y="30"/>
                  <a:pt x="66" y="31"/>
                  <a:pt x="65" y="33"/>
                </a:cubicBezTo>
                <a:cubicBezTo>
                  <a:pt x="64" y="36"/>
                  <a:pt x="65" y="39"/>
                  <a:pt x="67" y="40"/>
                </a:cubicBezTo>
                <a:cubicBezTo>
                  <a:pt x="84" y="48"/>
                  <a:pt x="84" y="48"/>
                  <a:pt x="84" y="48"/>
                </a:cubicBezTo>
                <a:cubicBezTo>
                  <a:pt x="62" y="64"/>
                  <a:pt x="62" y="64"/>
                  <a:pt x="62" y="64"/>
                </a:cubicBezTo>
                <a:cubicBezTo>
                  <a:pt x="61" y="66"/>
                  <a:pt x="61" y="66"/>
                  <a:pt x="61" y="66"/>
                </a:cubicBezTo>
                <a:cubicBezTo>
                  <a:pt x="27" y="47"/>
                  <a:pt x="27" y="47"/>
                  <a:pt x="27" y="47"/>
                </a:cubicBezTo>
                <a:cubicBezTo>
                  <a:pt x="18" y="43"/>
                  <a:pt x="8" y="47"/>
                  <a:pt x="4" y="55"/>
                </a:cubicBezTo>
                <a:cubicBezTo>
                  <a:pt x="0" y="64"/>
                  <a:pt x="3" y="74"/>
                  <a:pt x="12" y="78"/>
                </a:cubicBezTo>
                <a:cubicBezTo>
                  <a:pt x="48" y="94"/>
                  <a:pt x="48" y="94"/>
                  <a:pt x="48" y="94"/>
                </a:cubicBezTo>
                <a:cubicBezTo>
                  <a:pt x="47" y="96"/>
                  <a:pt x="47" y="96"/>
                  <a:pt x="47" y="96"/>
                </a:cubicBezTo>
                <a:cubicBezTo>
                  <a:pt x="48" y="116"/>
                  <a:pt x="48" y="116"/>
                  <a:pt x="48" y="116"/>
                </a:cubicBezTo>
                <a:cubicBezTo>
                  <a:pt x="34" y="109"/>
                  <a:pt x="34" y="109"/>
                  <a:pt x="34" y="109"/>
                </a:cubicBezTo>
                <a:cubicBezTo>
                  <a:pt x="32" y="108"/>
                  <a:pt x="29" y="109"/>
                  <a:pt x="28" y="112"/>
                </a:cubicBezTo>
                <a:cubicBezTo>
                  <a:pt x="26" y="114"/>
                  <a:pt x="28" y="117"/>
                  <a:pt x="30" y="119"/>
                </a:cubicBezTo>
                <a:cubicBezTo>
                  <a:pt x="49" y="128"/>
                  <a:pt x="49" y="128"/>
                  <a:pt x="49" y="128"/>
                </a:cubicBezTo>
                <a:cubicBezTo>
                  <a:pt x="51" y="153"/>
                  <a:pt x="51" y="153"/>
                  <a:pt x="51" y="153"/>
                </a:cubicBezTo>
                <a:cubicBezTo>
                  <a:pt x="36" y="146"/>
                  <a:pt x="36" y="146"/>
                  <a:pt x="36" y="146"/>
                </a:cubicBezTo>
                <a:cubicBezTo>
                  <a:pt x="33" y="145"/>
                  <a:pt x="30" y="146"/>
                  <a:pt x="29" y="149"/>
                </a:cubicBezTo>
                <a:cubicBezTo>
                  <a:pt x="28" y="151"/>
                  <a:pt x="29" y="154"/>
                  <a:pt x="31" y="155"/>
                </a:cubicBezTo>
                <a:cubicBezTo>
                  <a:pt x="52" y="165"/>
                  <a:pt x="52" y="165"/>
                  <a:pt x="52" y="165"/>
                </a:cubicBezTo>
                <a:cubicBezTo>
                  <a:pt x="53" y="196"/>
                  <a:pt x="53" y="196"/>
                  <a:pt x="53" y="196"/>
                </a:cubicBezTo>
                <a:cubicBezTo>
                  <a:pt x="81" y="209"/>
                  <a:pt x="81" y="209"/>
                  <a:pt x="81" y="209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88" y="110"/>
                  <a:pt x="88" y="110"/>
                  <a:pt x="88" y="110"/>
                </a:cubicBezTo>
                <a:cubicBezTo>
                  <a:pt x="143" y="134"/>
                  <a:pt x="143" y="134"/>
                  <a:pt x="143" y="134"/>
                </a:cubicBezTo>
                <a:cubicBezTo>
                  <a:pt x="146" y="135"/>
                  <a:pt x="149" y="136"/>
                  <a:pt x="151" y="137"/>
                </a:cubicBezTo>
                <a:cubicBezTo>
                  <a:pt x="153" y="169"/>
                  <a:pt x="153" y="169"/>
                  <a:pt x="153" y="169"/>
                </a:cubicBezTo>
                <a:cubicBezTo>
                  <a:pt x="166" y="179"/>
                  <a:pt x="166" y="179"/>
                  <a:pt x="166" y="179"/>
                </a:cubicBezTo>
                <a:cubicBezTo>
                  <a:pt x="176" y="143"/>
                  <a:pt x="176" y="143"/>
                  <a:pt x="176" y="143"/>
                </a:cubicBezTo>
                <a:cubicBezTo>
                  <a:pt x="181" y="132"/>
                  <a:pt x="181" y="132"/>
                  <a:pt x="181" y="132"/>
                </a:cubicBezTo>
                <a:cubicBezTo>
                  <a:pt x="204" y="99"/>
                  <a:pt x="204" y="99"/>
                  <a:pt x="204" y="99"/>
                </a:cubicBezTo>
                <a:cubicBezTo>
                  <a:pt x="188" y="96"/>
                  <a:pt x="188" y="96"/>
                  <a:pt x="188" y="96"/>
                </a:cubicBezTo>
                <a:cubicBezTo>
                  <a:pt x="160" y="118"/>
                  <a:pt x="160" y="118"/>
                  <a:pt x="160" y="118"/>
                </a:cubicBezTo>
                <a:cubicBezTo>
                  <a:pt x="158" y="116"/>
                  <a:pt x="155" y="115"/>
                  <a:pt x="152" y="114"/>
                </a:cubicBezTo>
                <a:lnTo>
                  <a:pt x="100" y="86"/>
                </a:lnTo>
                <a:close/>
              </a:path>
            </a:pathLst>
          </a:custGeom>
          <a:solidFill>
            <a:srgbClr val="FC61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1928368" y="1771597"/>
            <a:ext cx="769938" cy="687388"/>
          </a:xfrm>
          <a:custGeom>
            <a:avLst/>
            <a:gdLst>
              <a:gd name="T0" fmla="*/ 8 w 178"/>
              <a:gd name="T1" fmla="*/ 0 h 159"/>
              <a:gd name="T2" fmla="*/ 4 w 178"/>
              <a:gd name="T3" fmla="*/ 5 h 159"/>
              <a:gd name="T4" fmla="*/ 12 w 178"/>
              <a:gd name="T5" fmla="*/ 28 h 159"/>
              <a:gd name="T6" fmla="*/ 48 w 178"/>
              <a:gd name="T7" fmla="*/ 44 h 159"/>
              <a:gd name="T8" fmla="*/ 47 w 178"/>
              <a:gd name="T9" fmla="*/ 46 h 159"/>
              <a:gd name="T10" fmla="*/ 48 w 178"/>
              <a:gd name="T11" fmla="*/ 66 h 159"/>
              <a:gd name="T12" fmla="*/ 34 w 178"/>
              <a:gd name="T13" fmla="*/ 59 h 159"/>
              <a:gd name="T14" fmla="*/ 28 w 178"/>
              <a:gd name="T15" fmla="*/ 62 h 159"/>
              <a:gd name="T16" fmla="*/ 30 w 178"/>
              <a:gd name="T17" fmla="*/ 69 h 159"/>
              <a:gd name="T18" fmla="*/ 49 w 178"/>
              <a:gd name="T19" fmla="*/ 78 h 159"/>
              <a:gd name="T20" fmla="*/ 51 w 178"/>
              <a:gd name="T21" fmla="*/ 103 h 159"/>
              <a:gd name="T22" fmla="*/ 36 w 178"/>
              <a:gd name="T23" fmla="*/ 96 h 159"/>
              <a:gd name="T24" fmla="*/ 29 w 178"/>
              <a:gd name="T25" fmla="*/ 99 h 159"/>
              <a:gd name="T26" fmla="*/ 31 w 178"/>
              <a:gd name="T27" fmla="*/ 105 h 159"/>
              <a:gd name="T28" fmla="*/ 52 w 178"/>
              <a:gd name="T29" fmla="*/ 115 h 159"/>
              <a:gd name="T30" fmla="*/ 53 w 178"/>
              <a:gd name="T31" fmla="*/ 146 h 159"/>
              <a:gd name="T32" fmla="*/ 81 w 178"/>
              <a:gd name="T33" fmla="*/ 159 h 159"/>
              <a:gd name="T34" fmla="*/ 86 w 178"/>
              <a:gd name="T35" fmla="*/ 64 h 159"/>
              <a:gd name="T36" fmla="*/ 88 w 178"/>
              <a:gd name="T37" fmla="*/ 60 h 159"/>
              <a:gd name="T38" fmla="*/ 143 w 178"/>
              <a:gd name="T39" fmla="*/ 84 h 159"/>
              <a:gd name="T40" fmla="*/ 151 w 178"/>
              <a:gd name="T41" fmla="*/ 87 h 159"/>
              <a:gd name="T42" fmla="*/ 153 w 178"/>
              <a:gd name="T43" fmla="*/ 119 h 159"/>
              <a:gd name="T44" fmla="*/ 166 w 178"/>
              <a:gd name="T45" fmla="*/ 129 h 159"/>
              <a:gd name="T46" fmla="*/ 178 w 178"/>
              <a:gd name="T47" fmla="*/ 88 h 159"/>
              <a:gd name="T48" fmla="*/ 8 w 178"/>
              <a:gd name="T49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78" h="159">
                <a:moveTo>
                  <a:pt x="8" y="0"/>
                </a:moveTo>
                <a:cubicBezTo>
                  <a:pt x="6" y="2"/>
                  <a:pt x="5" y="3"/>
                  <a:pt x="4" y="5"/>
                </a:cubicBezTo>
                <a:cubicBezTo>
                  <a:pt x="0" y="14"/>
                  <a:pt x="3" y="24"/>
                  <a:pt x="12" y="28"/>
                </a:cubicBezTo>
                <a:cubicBezTo>
                  <a:pt x="48" y="44"/>
                  <a:pt x="48" y="44"/>
                  <a:pt x="48" y="44"/>
                </a:cubicBezTo>
                <a:cubicBezTo>
                  <a:pt x="47" y="46"/>
                  <a:pt x="47" y="46"/>
                  <a:pt x="47" y="46"/>
                </a:cubicBezTo>
                <a:cubicBezTo>
                  <a:pt x="48" y="66"/>
                  <a:pt x="48" y="66"/>
                  <a:pt x="48" y="66"/>
                </a:cubicBezTo>
                <a:cubicBezTo>
                  <a:pt x="34" y="59"/>
                  <a:pt x="34" y="59"/>
                  <a:pt x="34" y="59"/>
                </a:cubicBezTo>
                <a:cubicBezTo>
                  <a:pt x="32" y="58"/>
                  <a:pt x="29" y="59"/>
                  <a:pt x="28" y="62"/>
                </a:cubicBezTo>
                <a:cubicBezTo>
                  <a:pt x="26" y="64"/>
                  <a:pt x="28" y="67"/>
                  <a:pt x="30" y="69"/>
                </a:cubicBezTo>
                <a:cubicBezTo>
                  <a:pt x="49" y="78"/>
                  <a:pt x="49" y="78"/>
                  <a:pt x="49" y="78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36" y="96"/>
                  <a:pt x="36" y="96"/>
                  <a:pt x="36" y="96"/>
                </a:cubicBezTo>
                <a:cubicBezTo>
                  <a:pt x="33" y="95"/>
                  <a:pt x="30" y="96"/>
                  <a:pt x="29" y="99"/>
                </a:cubicBezTo>
                <a:cubicBezTo>
                  <a:pt x="28" y="101"/>
                  <a:pt x="29" y="104"/>
                  <a:pt x="31" y="105"/>
                </a:cubicBezTo>
                <a:cubicBezTo>
                  <a:pt x="52" y="115"/>
                  <a:pt x="52" y="115"/>
                  <a:pt x="52" y="115"/>
                </a:cubicBezTo>
                <a:cubicBezTo>
                  <a:pt x="53" y="146"/>
                  <a:pt x="53" y="146"/>
                  <a:pt x="53" y="146"/>
                </a:cubicBezTo>
                <a:cubicBezTo>
                  <a:pt x="81" y="159"/>
                  <a:pt x="81" y="159"/>
                  <a:pt x="81" y="159"/>
                </a:cubicBezTo>
                <a:cubicBezTo>
                  <a:pt x="86" y="64"/>
                  <a:pt x="86" y="64"/>
                  <a:pt x="86" y="64"/>
                </a:cubicBezTo>
                <a:cubicBezTo>
                  <a:pt x="88" y="60"/>
                  <a:pt x="88" y="60"/>
                  <a:pt x="88" y="60"/>
                </a:cubicBezTo>
                <a:cubicBezTo>
                  <a:pt x="143" y="84"/>
                  <a:pt x="143" y="84"/>
                  <a:pt x="143" y="84"/>
                </a:cubicBezTo>
                <a:cubicBezTo>
                  <a:pt x="146" y="85"/>
                  <a:pt x="149" y="86"/>
                  <a:pt x="151" y="87"/>
                </a:cubicBezTo>
                <a:cubicBezTo>
                  <a:pt x="153" y="119"/>
                  <a:pt x="153" y="119"/>
                  <a:pt x="153" y="119"/>
                </a:cubicBezTo>
                <a:cubicBezTo>
                  <a:pt x="166" y="129"/>
                  <a:pt x="166" y="129"/>
                  <a:pt x="166" y="129"/>
                </a:cubicBezTo>
                <a:cubicBezTo>
                  <a:pt x="178" y="88"/>
                  <a:pt x="178" y="88"/>
                  <a:pt x="178" y="88"/>
                </a:cubicBezTo>
                <a:cubicBezTo>
                  <a:pt x="141" y="62"/>
                  <a:pt x="16" y="5"/>
                  <a:pt x="8" y="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>
            <a:off x="623698" y="1361651"/>
            <a:ext cx="909638" cy="303213"/>
          </a:xfrm>
          <a:custGeom>
            <a:avLst/>
            <a:gdLst>
              <a:gd name="T0" fmla="*/ 210 w 210"/>
              <a:gd name="T1" fmla="*/ 70 h 70"/>
              <a:gd name="T2" fmla="*/ 162 w 210"/>
              <a:gd name="T3" fmla="*/ 24 h 70"/>
              <a:gd name="T4" fmla="*/ 150 w 210"/>
              <a:gd name="T5" fmla="*/ 26 h 70"/>
              <a:gd name="T6" fmla="*/ 109 w 210"/>
              <a:gd name="T7" fmla="*/ 0 h 70"/>
              <a:gd name="T8" fmla="*/ 65 w 210"/>
              <a:gd name="T9" fmla="*/ 31 h 70"/>
              <a:gd name="T10" fmla="*/ 46 w 210"/>
              <a:gd name="T11" fmla="*/ 27 h 70"/>
              <a:gd name="T12" fmla="*/ 0 w 210"/>
              <a:gd name="T13" fmla="*/ 70 h 70"/>
              <a:gd name="T14" fmla="*/ 210 w 210"/>
              <a:gd name="T15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0" h="70">
                <a:moveTo>
                  <a:pt x="210" y="70"/>
                </a:moveTo>
                <a:cubicBezTo>
                  <a:pt x="209" y="44"/>
                  <a:pt x="188" y="24"/>
                  <a:pt x="162" y="24"/>
                </a:cubicBezTo>
                <a:cubicBezTo>
                  <a:pt x="158" y="24"/>
                  <a:pt x="154" y="25"/>
                  <a:pt x="150" y="26"/>
                </a:cubicBezTo>
                <a:cubicBezTo>
                  <a:pt x="142" y="10"/>
                  <a:pt x="127" y="0"/>
                  <a:pt x="109" y="0"/>
                </a:cubicBezTo>
                <a:cubicBezTo>
                  <a:pt x="88" y="0"/>
                  <a:pt x="71" y="13"/>
                  <a:pt x="65" y="31"/>
                </a:cubicBezTo>
                <a:cubicBezTo>
                  <a:pt x="59" y="28"/>
                  <a:pt x="53" y="27"/>
                  <a:pt x="46" y="27"/>
                </a:cubicBezTo>
                <a:cubicBezTo>
                  <a:pt x="22" y="27"/>
                  <a:pt x="1" y="46"/>
                  <a:pt x="0" y="70"/>
                </a:cubicBezTo>
                <a:lnTo>
                  <a:pt x="210" y="7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2693896" y="1126437"/>
            <a:ext cx="563563" cy="187325"/>
          </a:xfrm>
          <a:custGeom>
            <a:avLst/>
            <a:gdLst>
              <a:gd name="T0" fmla="*/ 130 w 130"/>
              <a:gd name="T1" fmla="*/ 43 h 43"/>
              <a:gd name="T2" fmla="*/ 100 w 130"/>
              <a:gd name="T3" fmla="*/ 15 h 43"/>
              <a:gd name="T4" fmla="*/ 93 w 130"/>
              <a:gd name="T5" fmla="*/ 16 h 43"/>
              <a:gd name="T6" fmla="*/ 67 w 130"/>
              <a:gd name="T7" fmla="*/ 0 h 43"/>
              <a:gd name="T8" fmla="*/ 40 w 130"/>
              <a:gd name="T9" fmla="*/ 19 h 43"/>
              <a:gd name="T10" fmla="*/ 28 w 130"/>
              <a:gd name="T11" fmla="*/ 17 h 43"/>
              <a:gd name="T12" fmla="*/ 0 w 130"/>
              <a:gd name="T13" fmla="*/ 43 h 43"/>
              <a:gd name="T14" fmla="*/ 130 w 130"/>
              <a:gd name="T1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0" h="43">
                <a:moveTo>
                  <a:pt x="130" y="43"/>
                </a:moveTo>
                <a:cubicBezTo>
                  <a:pt x="129" y="28"/>
                  <a:pt x="116" y="15"/>
                  <a:pt x="100" y="15"/>
                </a:cubicBezTo>
                <a:cubicBezTo>
                  <a:pt x="98" y="15"/>
                  <a:pt x="95" y="15"/>
                  <a:pt x="93" y="16"/>
                </a:cubicBezTo>
                <a:cubicBezTo>
                  <a:pt x="88" y="6"/>
                  <a:pt x="78" y="0"/>
                  <a:pt x="67" y="0"/>
                </a:cubicBezTo>
                <a:cubicBezTo>
                  <a:pt x="55" y="0"/>
                  <a:pt x="44" y="8"/>
                  <a:pt x="40" y="19"/>
                </a:cubicBezTo>
                <a:cubicBezTo>
                  <a:pt x="37" y="17"/>
                  <a:pt x="33" y="17"/>
                  <a:pt x="28" y="17"/>
                </a:cubicBezTo>
                <a:cubicBezTo>
                  <a:pt x="13" y="17"/>
                  <a:pt x="1" y="28"/>
                  <a:pt x="0" y="43"/>
                </a:cubicBezTo>
                <a:lnTo>
                  <a:pt x="130" y="43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3718751" y="2357702"/>
            <a:ext cx="561975" cy="190500"/>
          </a:xfrm>
          <a:custGeom>
            <a:avLst/>
            <a:gdLst>
              <a:gd name="T0" fmla="*/ 130 w 130"/>
              <a:gd name="T1" fmla="*/ 44 h 44"/>
              <a:gd name="T2" fmla="*/ 100 w 130"/>
              <a:gd name="T3" fmla="*/ 16 h 44"/>
              <a:gd name="T4" fmla="*/ 93 w 130"/>
              <a:gd name="T5" fmla="*/ 17 h 44"/>
              <a:gd name="T6" fmla="*/ 67 w 130"/>
              <a:gd name="T7" fmla="*/ 0 h 44"/>
              <a:gd name="T8" fmla="*/ 40 w 130"/>
              <a:gd name="T9" fmla="*/ 20 h 44"/>
              <a:gd name="T10" fmla="*/ 28 w 130"/>
              <a:gd name="T11" fmla="*/ 17 h 44"/>
              <a:gd name="T12" fmla="*/ 0 w 130"/>
              <a:gd name="T13" fmla="*/ 44 h 44"/>
              <a:gd name="T14" fmla="*/ 130 w 130"/>
              <a:gd name="T1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0" h="44">
                <a:moveTo>
                  <a:pt x="130" y="44"/>
                </a:moveTo>
                <a:cubicBezTo>
                  <a:pt x="129" y="28"/>
                  <a:pt x="116" y="16"/>
                  <a:pt x="100" y="16"/>
                </a:cubicBezTo>
                <a:cubicBezTo>
                  <a:pt x="98" y="16"/>
                  <a:pt x="95" y="16"/>
                  <a:pt x="93" y="17"/>
                </a:cubicBezTo>
                <a:cubicBezTo>
                  <a:pt x="88" y="7"/>
                  <a:pt x="78" y="0"/>
                  <a:pt x="67" y="0"/>
                </a:cubicBezTo>
                <a:cubicBezTo>
                  <a:pt x="55" y="0"/>
                  <a:pt x="44" y="8"/>
                  <a:pt x="40" y="20"/>
                </a:cubicBezTo>
                <a:cubicBezTo>
                  <a:pt x="37" y="18"/>
                  <a:pt x="33" y="17"/>
                  <a:pt x="28" y="17"/>
                </a:cubicBezTo>
                <a:cubicBezTo>
                  <a:pt x="13" y="17"/>
                  <a:pt x="1" y="29"/>
                  <a:pt x="0" y="44"/>
                </a:cubicBezTo>
                <a:lnTo>
                  <a:pt x="130" y="44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40819" y="3496583"/>
            <a:ext cx="2623126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态度、态度、态度</a:t>
            </a:r>
            <a:endParaRPr lang="en-US" altLang="zh-CN" sz="14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时间、时间、时间</a:t>
            </a:r>
            <a:endParaRPr lang="en-US" altLang="zh-CN" sz="14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正确率、覆盖率、漏测率</a:t>
            </a:r>
            <a:endParaRPr lang="en-US" altLang="zh-CN" sz="14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100" dirty="0">
              <a:solidFill>
                <a:srgbClr val="1C2B38"/>
              </a:solidFill>
            </a:endParaRPr>
          </a:p>
        </p:txBody>
      </p:sp>
      <p:sp>
        <p:nvSpPr>
          <p:cNvPr id="20" name="TextBox 54"/>
          <p:cNvSpPr txBox="1"/>
          <p:nvPr/>
        </p:nvSpPr>
        <p:spPr>
          <a:xfrm>
            <a:off x="668148" y="3053216"/>
            <a:ext cx="2249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“海底捞”的服务</a:t>
            </a:r>
            <a:endParaRPr lang="zh-CN" altLang="en-US" sz="20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10333" y="1446365"/>
            <a:ext cx="280489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王</a:t>
            </a:r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婆卖瓜、卖瓜、卖瓜</a:t>
            </a:r>
            <a:endParaRPr lang="en-US" altLang="zh-CN" sz="14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口口相传、口口相传、口口相传</a:t>
            </a:r>
            <a:endParaRPr lang="en-US" altLang="zh-CN" sz="14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积累、积累、积累</a:t>
            </a:r>
            <a:endParaRPr lang="zh-CN" altLang="en-US" sz="1400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TextBox 61"/>
          <p:cNvSpPr txBox="1"/>
          <p:nvPr/>
        </p:nvSpPr>
        <p:spPr>
          <a:xfrm>
            <a:off x="5872803" y="1027145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“王婆卖瓜”的推广</a:t>
            </a:r>
            <a:endParaRPr lang="zh-CN" altLang="en-US" sz="20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022162" y="3623931"/>
            <a:ext cx="1494206" cy="849672"/>
            <a:chOff x="7421194" y="3621438"/>
            <a:chExt cx="1494206" cy="849672"/>
          </a:xfrm>
        </p:grpSpPr>
        <p:grpSp>
          <p:nvGrpSpPr>
            <p:cNvPr id="24" name="组合 23"/>
            <p:cNvGrpSpPr/>
            <p:nvPr/>
          </p:nvGrpSpPr>
          <p:grpSpPr>
            <a:xfrm>
              <a:off x="7421194" y="3621438"/>
              <a:ext cx="1494206" cy="849672"/>
              <a:chOff x="7421194" y="3621438"/>
              <a:chExt cx="1494206" cy="849672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7671816" y="3663242"/>
                <a:ext cx="1243584" cy="807868"/>
              </a:xfrm>
              <a:prstGeom prst="ellipse">
                <a:avLst/>
              </a:prstGeom>
              <a:solidFill>
                <a:srgbClr val="FFC5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18116057">
                <a:off x="7533730" y="3508902"/>
                <a:ext cx="237744" cy="462816"/>
              </a:xfrm>
              <a:prstGeom prst="triangle">
                <a:avLst/>
              </a:prstGeom>
              <a:solidFill>
                <a:srgbClr val="FFC5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7977695" y="3761921"/>
              <a:ext cx="631825" cy="627063"/>
            </a:xfrm>
            <a:custGeom>
              <a:avLst/>
              <a:gdLst>
                <a:gd name="T0" fmla="*/ 146 w 146"/>
                <a:gd name="T1" fmla="*/ 73 h 145"/>
                <a:gd name="T2" fmla="*/ 126 w 146"/>
                <a:gd name="T3" fmla="*/ 23 h 145"/>
                <a:gd name="T4" fmla="*/ 17 w 146"/>
                <a:gd name="T5" fmla="*/ 38 h 145"/>
                <a:gd name="T6" fmla="*/ 119 w 146"/>
                <a:gd name="T7" fmla="*/ 33 h 145"/>
                <a:gd name="T8" fmla="*/ 38 w 146"/>
                <a:gd name="T9" fmla="*/ 22 h 145"/>
                <a:gd name="T10" fmla="*/ 38 w 146"/>
                <a:gd name="T11" fmla="*/ 27 h 145"/>
                <a:gd name="T12" fmla="*/ 43 w 146"/>
                <a:gd name="T13" fmla="*/ 55 h 145"/>
                <a:gd name="T14" fmla="*/ 56 w 146"/>
                <a:gd name="T15" fmla="*/ 44 h 145"/>
                <a:gd name="T16" fmla="*/ 66 w 146"/>
                <a:gd name="T17" fmla="*/ 38 h 145"/>
                <a:gd name="T18" fmla="*/ 67 w 146"/>
                <a:gd name="T19" fmla="*/ 37 h 145"/>
                <a:gd name="T20" fmla="*/ 71 w 146"/>
                <a:gd name="T21" fmla="*/ 37 h 145"/>
                <a:gd name="T22" fmla="*/ 72 w 146"/>
                <a:gd name="T23" fmla="*/ 37 h 145"/>
                <a:gd name="T24" fmla="*/ 67 w 146"/>
                <a:gd name="T25" fmla="*/ 29 h 145"/>
                <a:gd name="T26" fmla="*/ 54 w 146"/>
                <a:gd name="T27" fmla="*/ 35 h 145"/>
                <a:gd name="T28" fmla="*/ 58 w 146"/>
                <a:gd name="T29" fmla="*/ 25 h 145"/>
                <a:gd name="T30" fmla="*/ 62 w 146"/>
                <a:gd name="T31" fmla="*/ 22 h 145"/>
                <a:gd name="T32" fmla="*/ 65 w 146"/>
                <a:gd name="T33" fmla="*/ 24 h 145"/>
                <a:gd name="T34" fmla="*/ 68 w 146"/>
                <a:gd name="T35" fmla="*/ 16 h 145"/>
                <a:gd name="T36" fmla="*/ 57 w 146"/>
                <a:gd name="T37" fmla="*/ 16 h 145"/>
                <a:gd name="T38" fmla="*/ 49 w 146"/>
                <a:gd name="T39" fmla="*/ 21 h 145"/>
                <a:gd name="T40" fmla="*/ 46 w 146"/>
                <a:gd name="T41" fmla="*/ 15 h 145"/>
                <a:gd name="T42" fmla="*/ 46 w 146"/>
                <a:gd name="T43" fmla="*/ 22 h 145"/>
                <a:gd name="T44" fmla="*/ 117 w 146"/>
                <a:gd name="T45" fmla="*/ 23 h 145"/>
                <a:gd name="T46" fmla="*/ 117 w 146"/>
                <a:gd name="T47" fmla="*/ 30 h 145"/>
                <a:gd name="T48" fmla="*/ 106 w 146"/>
                <a:gd name="T49" fmla="*/ 40 h 145"/>
                <a:gd name="T50" fmla="*/ 102 w 146"/>
                <a:gd name="T51" fmla="*/ 49 h 145"/>
                <a:gd name="T52" fmla="*/ 116 w 146"/>
                <a:gd name="T53" fmla="*/ 43 h 145"/>
                <a:gd name="T54" fmla="*/ 122 w 146"/>
                <a:gd name="T55" fmla="*/ 46 h 145"/>
                <a:gd name="T56" fmla="*/ 124 w 146"/>
                <a:gd name="T57" fmla="*/ 43 h 145"/>
                <a:gd name="T58" fmla="*/ 135 w 146"/>
                <a:gd name="T59" fmla="*/ 49 h 145"/>
                <a:gd name="T60" fmla="*/ 124 w 146"/>
                <a:gd name="T61" fmla="*/ 54 h 145"/>
                <a:gd name="T62" fmla="*/ 102 w 146"/>
                <a:gd name="T63" fmla="*/ 50 h 145"/>
                <a:gd name="T64" fmla="*/ 92 w 146"/>
                <a:gd name="T65" fmla="*/ 66 h 145"/>
                <a:gd name="T66" fmla="*/ 110 w 146"/>
                <a:gd name="T67" fmla="*/ 77 h 145"/>
                <a:gd name="T68" fmla="*/ 120 w 146"/>
                <a:gd name="T69" fmla="*/ 102 h 145"/>
                <a:gd name="T70" fmla="*/ 12 w 146"/>
                <a:gd name="T71" fmla="*/ 47 h 145"/>
                <a:gd name="T72" fmla="*/ 17 w 146"/>
                <a:gd name="T73" fmla="*/ 56 h 145"/>
                <a:gd name="T74" fmla="*/ 30 w 146"/>
                <a:gd name="T75" fmla="*/ 69 h 145"/>
                <a:gd name="T76" fmla="*/ 45 w 146"/>
                <a:gd name="T77" fmla="*/ 76 h 145"/>
                <a:gd name="T78" fmla="*/ 49 w 146"/>
                <a:gd name="T79" fmla="*/ 97 h 145"/>
                <a:gd name="T80" fmla="*/ 59 w 146"/>
                <a:gd name="T81" fmla="*/ 131 h 145"/>
                <a:gd name="T82" fmla="*/ 65 w 146"/>
                <a:gd name="T83" fmla="*/ 127 h 145"/>
                <a:gd name="T84" fmla="*/ 65 w 146"/>
                <a:gd name="T85" fmla="*/ 120 h 145"/>
                <a:gd name="T86" fmla="*/ 81 w 146"/>
                <a:gd name="T87" fmla="*/ 103 h 145"/>
                <a:gd name="T88" fmla="*/ 70 w 146"/>
                <a:gd name="T89" fmla="*/ 83 h 145"/>
                <a:gd name="T90" fmla="*/ 56 w 146"/>
                <a:gd name="T91" fmla="*/ 74 h 145"/>
                <a:gd name="T92" fmla="*/ 39 w 146"/>
                <a:gd name="T93" fmla="*/ 64 h 145"/>
                <a:gd name="T94" fmla="*/ 42 w 146"/>
                <a:gd name="T95" fmla="*/ 32 h 145"/>
                <a:gd name="T96" fmla="*/ 45 w 146"/>
                <a:gd name="T97" fmla="*/ 39 h 145"/>
                <a:gd name="T98" fmla="*/ 51 w 146"/>
                <a:gd name="T99" fmla="*/ 41 h 145"/>
                <a:gd name="T100" fmla="*/ 51 w 146"/>
                <a:gd name="T101" fmla="*/ 39 h 145"/>
                <a:gd name="T102" fmla="*/ 49 w 146"/>
                <a:gd name="T103" fmla="*/ 43 h 145"/>
                <a:gd name="T104" fmla="*/ 44 w 146"/>
                <a:gd name="T105" fmla="*/ 42 h 145"/>
                <a:gd name="T106" fmla="*/ 52 w 146"/>
                <a:gd name="T107" fmla="*/ 4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" h="145">
                  <a:moveTo>
                    <a:pt x="16" y="28"/>
                  </a:moveTo>
                  <a:cubicBezTo>
                    <a:pt x="6" y="41"/>
                    <a:pt x="0" y="56"/>
                    <a:pt x="0" y="73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01" y="145"/>
                    <a:pt x="126" y="129"/>
                    <a:pt x="138" y="106"/>
                  </a:cubicBezTo>
                  <a:cubicBezTo>
                    <a:pt x="140" y="101"/>
                    <a:pt x="142" y="95"/>
                    <a:pt x="144" y="90"/>
                  </a:cubicBezTo>
                  <a:cubicBezTo>
                    <a:pt x="144" y="88"/>
                    <a:pt x="144" y="87"/>
                    <a:pt x="145" y="85"/>
                  </a:cubicBezTo>
                  <a:cubicBezTo>
                    <a:pt x="145" y="81"/>
                    <a:pt x="146" y="77"/>
                    <a:pt x="146" y="73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46" y="70"/>
                    <a:pt x="146" y="68"/>
                    <a:pt x="145" y="66"/>
                  </a:cubicBezTo>
                  <a:cubicBezTo>
                    <a:pt x="145" y="59"/>
                    <a:pt x="143" y="52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37" y="37"/>
                    <a:pt x="132" y="30"/>
                    <a:pt x="126" y="23"/>
                  </a:cubicBezTo>
                  <a:cubicBezTo>
                    <a:pt x="126" y="23"/>
                    <a:pt x="126" y="23"/>
                    <a:pt x="125" y="22"/>
                  </a:cubicBezTo>
                  <a:cubicBezTo>
                    <a:pt x="124" y="21"/>
                    <a:pt x="123" y="20"/>
                    <a:pt x="122" y="19"/>
                  </a:cubicBezTo>
                  <a:cubicBezTo>
                    <a:pt x="109" y="7"/>
                    <a:pt x="92" y="0"/>
                    <a:pt x="73" y="0"/>
                  </a:cubicBezTo>
                  <a:cubicBezTo>
                    <a:pt x="54" y="0"/>
                    <a:pt x="37" y="7"/>
                    <a:pt x="24" y="19"/>
                  </a:cubicBezTo>
                  <a:cubicBezTo>
                    <a:pt x="21" y="22"/>
                    <a:pt x="18" y="25"/>
                    <a:pt x="16" y="28"/>
                  </a:cubicBezTo>
                  <a:close/>
                  <a:moveTo>
                    <a:pt x="17" y="37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5" y="40"/>
                    <a:pt x="16" y="39"/>
                    <a:pt x="17" y="37"/>
                  </a:cubicBezTo>
                  <a:close/>
                  <a:moveTo>
                    <a:pt x="122" y="30"/>
                  </a:moveTo>
                  <a:cubicBezTo>
                    <a:pt x="122" y="27"/>
                    <a:pt x="122" y="27"/>
                    <a:pt x="122" y="27"/>
                  </a:cubicBezTo>
                  <a:cubicBezTo>
                    <a:pt x="123" y="28"/>
                    <a:pt x="124" y="29"/>
                    <a:pt x="125" y="3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2"/>
                    <a:pt x="119" y="32"/>
                    <a:pt x="119" y="32"/>
                  </a:cubicBezTo>
                  <a:lnTo>
                    <a:pt x="122" y="30"/>
                  </a:lnTo>
                  <a:close/>
                  <a:moveTo>
                    <a:pt x="34" y="22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2"/>
                    <a:pt x="34" y="22"/>
                    <a:pt x="34" y="22"/>
                  </a:cubicBezTo>
                  <a:close/>
                  <a:moveTo>
                    <a:pt x="36" y="25"/>
                  </a:moveTo>
                  <a:cubicBezTo>
                    <a:pt x="36" y="25"/>
                    <a:pt x="38" y="25"/>
                    <a:pt x="38" y="25"/>
                  </a:cubicBezTo>
                  <a:cubicBezTo>
                    <a:pt x="38" y="25"/>
                    <a:pt x="38" y="27"/>
                    <a:pt x="38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26"/>
                    <a:pt x="34" y="26"/>
                    <a:pt x="34" y="26"/>
                  </a:cubicBezTo>
                  <a:lnTo>
                    <a:pt x="36" y="25"/>
                  </a:lnTo>
                  <a:close/>
                  <a:moveTo>
                    <a:pt x="29" y="60"/>
                  </a:moveTo>
                  <a:cubicBezTo>
                    <a:pt x="31" y="57"/>
                    <a:pt x="31" y="57"/>
                    <a:pt x="31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19"/>
                    <a:pt x="49" y="19"/>
                  </a:cubicBezTo>
                  <a:cubicBezTo>
                    <a:pt x="48" y="19"/>
                    <a:pt x="52" y="19"/>
                    <a:pt x="52" y="19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45" y="11"/>
                    <a:pt x="58" y="6"/>
                    <a:pt x="73" y="6"/>
                  </a:cubicBezTo>
                  <a:cubicBezTo>
                    <a:pt x="90" y="6"/>
                    <a:pt x="105" y="12"/>
                    <a:pt x="117" y="23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6"/>
                    <a:pt x="122" y="46"/>
                    <a:pt x="122" y="46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50"/>
                    <a:pt x="136" y="52"/>
                    <a:pt x="137" y="54"/>
                  </a:cubicBezTo>
                  <a:cubicBezTo>
                    <a:pt x="137" y="54"/>
                    <a:pt x="137" y="54"/>
                    <a:pt x="137" y="54"/>
                  </a:cubicBezTo>
                  <a:cubicBezTo>
                    <a:pt x="131" y="54"/>
                    <a:pt x="131" y="54"/>
                    <a:pt x="131" y="54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22" y="54"/>
                    <a:pt x="122" y="54"/>
                    <a:pt x="122" y="54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8"/>
                    <a:pt x="101" y="78"/>
                    <a:pt x="101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6" y="79"/>
                    <a:pt x="116" y="79"/>
                    <a:pt x="116" y="79"/>
                  </a:cubicBezTo>
                  <a:cubicBezTo>
                    <a:pt x="116" y="85"/>
                    <a:pt x="116" y="85"/>
                    <a:pt x="116" y="85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5" y="115"/>
                    <a:pt x="125" y="115"/>
                    <a:pt x="125" y="115"/>
                  </a:cubicBezTo>
                  <a:cubicBezTo>
                    <a:pt x="112" y="130"/>
                    <a:pt x="94" y="139"/>
                    <a:pt x="73" y="139"/>
                  </a:cubicBezTo>
                  <a:cubicBezTo>
                    <a:pt x="36" y="139"/>
                    <a:pt x="6" y="110"/>
                    <a:pt x="6" y="73"/>
                  </a:cubicBezTo>
                  <a:cubicBezTo>
                    <a:pt x="6" y="64"/>
                    <a:pt x="8" y="55"/>
                    <a:pt x="12" y="47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47" y="97"/>
                    <a:pt x="49" y="97"/>
                    <a:pt x="49" y="97"/>
                  </a:cubicBezTo>
                  <a:cubicBezTo>
                    <a:pt x="49" y="97"/>
                    <a:pt x="53" y="100"/>
                    <a:pt x="53" y="100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7" y="133"/>
                    <a:pt x="67" y="133"/>
                    <a:pt x="67" y="133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5" y="128"/>
                    <a:pt x="65" y="128"/>
                    <a:pt x="65" y="128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2" y="125"/>
                    <a:pt x="62" y="125"/>
                    <a:pt x="62" y="125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29" y="63"/>
                    <a:pt x="29" y="63"/>
                    <a:pt x="29" y="63"/>
                  </a:cubicBezTo>
                  <a:lnTo>
                    <a:pt x="29" y="60"/>
                  </a:lnTo>
                  <a:close/>
                  <a:moveTo>
                    <a:pt x="40" y="33"/>
                  </a:moveTo>
                  <a:cubicBezTo>
                    <a:pt x="42" y="32"/>
                    <a:pt x="42" y="32"/>
                    <a:pt x="42" y="32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0" y="33"/>
                  </a:lnTo>
                  <a:close/>
                  <a:moveTo>
                    <a:pt x="49" y="38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9" y="38"/>
                    <a:pt x="49" y="38"/>
                  </a:cubicBezTo>
                  <a:close/>
                  <a:moveTo>
                    <a:pt x="51" y="40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0"/>
                    <a:pt x="49" y="40"/>
                  </a:cubicBezTo>
                  <a:cubicBezTo>
                    <a:pt x="51" y="40"/>
                    <a:pt x="51" y="40"/>
                    <a:pt x="51" y="40"/>
                  </a:cubicBezTo>
                  <a:close/>
                  <a:moveTo>
                    <a:pt x="50" y="39"/>
                  </a:move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lnTo>
                    <a:pt x="50" y="39"/>
                  </a:lnTo>
                  <a:close/>
                  <a:moveTo>
                    <a:pt x="51" y="43"/>
                  </a:moveTo>
                  <a:cubicBezTo>
                    <a:pt x="51" y="44"/>
                    <a:pt x="51" y="44"/>
                    <a:pt x="51" y="44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3"/>
                    <a:pt x="49" y="43"/>
                    <a:pt x="49" y="43"/>
                  </a:cubicBezTo>
                  <a:lnTo>
                    <a:pt x="51" y="43"/>
                  </a:lnTo>
                  <a:close/>
                  <a:moveTo>
                    <a:pt x="45" y="40"/>
                  </a:moveTo>
                  <a:cubicBezTo>
                    <a:pt x="48" y="40"/>
                    <a:pt x="48" y="40"/>
                    <a:pt x="48" y="40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lnTo>
                    <a:pt x="45" y="40"/>
                  </a:lnTo>
                  <a:close/>
                  <a:moveTo>
                    <a:pt x="54" y="42"/>
                  </a:moveTo>
                  <a:cubicBezTo>
                    <a:pt x="54" y="44"/>
                    <a:pt x="54" y="44"/>
                    <a:pt x="54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4" y="42"/>
                  </a:lnTo>
                  <a:close/>
                  <a:moveTo>
                    <a:pt x="52" y="40"/>
                  </a:move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2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21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1557615" y="1699427"/>
            <a:ext cx="2022475" cy="2022475"/>
          </a:xfrm>
          <a:prstGeom prst="ellipse">
            <a:avLst/>
          </a:pr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1708428" y="1850239"/>
            <a:ext cx="1720850" cy="1720850"/>
          </a:xfrm>
          <a:prstGeom prst="ellipse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3014940" y="3544102"/>
            <a:ext cx="838200" cy="1022350"/>
          </a:xfrm>
          <a:custGeom>
            <a:avLst/>
            <a:gdLst>
              <a:gd name="T0" fmla="*/ 0 w 528"/>
              <a:gd name="T1" fmla="*/ 77 h 644"/>
              <a:gd name="T2" fmla="*/ 406 w 528"/>
              <a:gd name="T3" fmla="*/ 644 h 644"/>
              <a:gd name="T4" fmla="*/ 528 w 528"/>
              <a:gd name="T5" fmla="*/ 560 h 644"/>
              <a:gd name="T6" fmla="*/ 136 w 528"/>
              <a:gd name="T7" fmla="*/ 0 h 644"/>
              <a:gd name="T8" fmla="*/ 0 w 528"/>
              <a:gd name="T9" fmla="*/ 77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" h="644">
                <a:moveTo>
                  <a:pt x="0" y="77"/>
                </a:moveTo>
                <a:lnTo>
                  <a:pt x="406" y="644"/>
                </a:lnTo>
                <a:lnTo>
                  <a:pt x="528" y="560"/>
                </a:lnTo>
                <a:lnTo>
                  <a:pt x="136" y="0"/>
                </a:lnTo>
                <a:lnTo>
                  <a:pt x="0" y="77"/>
                </a:ln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2566904" y="2031911"/>
            <a:ext cx="46038" cy="403225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2525990" y="3131352"/>
            <a:ext cx="46038" cy="403225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1944965" y="2969427"/>
            <a:ext cx="317500" cy="317500"/>
          </a:xfrm>
          <a:custGeom>
            <a:avLst/>
            <a:gdLst>
              <a:gd name="T0" fmla="*/ 21 w 200"/>
              <a:gd name="T1" fmla="*/ 200 h 200"/>
              <a:gd name="T2" fmla="*/ 0 w 200"/>
              <a:gd name="T3" fmla="*/ 180 h 200"/>
              <a:gd name="T4" fmla="*/ 180 w 200"/>
              <a:gd name="T5" fmla="*/ 0 h 200"/>
              <a:gd name="T6" fmla="*/ 200 w 200"/>
              <a:gd name="T7" fmla="*/ 21 h 200"/>
              <a:gd name="T8" fmla="*/ 21 w 200"/>
              <a:gd name="T9" fmla="*/ 2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00">
                <a:moveTo>
                  <a:pt x="21" y="200"/>
                </a:moveTo>
                <a:lnTo>
                  <a:pt x="0" y="180"/>
                </a:lnTo>
                <a:lnTo>
                  <a:pt x="180" y="0"/>
                </a:lnTo>
                <a:lnTo>
                  <a:pt x="200" y="21"/>
                </a:lnTo>
                <a:lnTo>
                  <a:pt x="21" y="20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2848253" y="2974189"/>
            <a:ext cx="319088" cy="317500"/>
          </a:xfrm>
          <a:custGeom>
            <a:avLst/>
            <a:gdLst>
              <a:gd name="T0" fmla="*/ 201 w 201"/>
              <a:gd name="T1" fmla="*/ 180 h 200"/>
              <a:gd name="T2" fmla="*/ 180 w 201"/>
              <a:gd name="T3" fmla="*/ 200 h 200"/>
              <a:gd name="T4" fmla="*/ 0 w 201"/>
              <a:gd name="T5" fmla="*/ 21 h 200"/>
              <a:gd name="T6" fmla="*/ 21 w 201"/>
              <a:gd name="T7" fmla="*/ 0 h 200"/>
              <a:gd name="T8" fmla="*/ 201 w 201"/>
              <a:gd name="T9" fmla="*/ 18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200">
                <a:moveTo>
                  <a:pt x="201" y="180"/>
                </a:moveTo>
                <a:lnTo>
                  <a:pt x="180" y="200"/>
                </a:lnTo>
                <a:lnTo>
                  <a:pt x="0" y="21"/>
                </a:lnTo>
                <a:lnTo>
                  <a:pt x="21" y="0"/>
                </a:lnTo>
                <a:lnTo>
                  <a:pt x="201" y="18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4"/>
          <p:cNvSpPr>
            <a:spLocks/>
          </p:cNvSpPr>
          <p:nvPr/>
        </p:nvSpPr>
        <p:spPr bwMode="auto">
          <a:xfrm>
            <a:off x="1949728" y="2153452"/>
            <a:ext cx="319088" cy="315913"/>
          </a:xfrm>
          <a:custGeom>
            <a:avLst/>
            <a:gdLst>
              <a:gd name="T0" fmla="*/ 21 w 201"/>
              <a:gd name="T1" fmla="*/ 0 h 199"/>
              <a:gd name="T2" fmla="*/ 0 w 201"/>
              <a:gd name="T3" fmla="*/ 20 h 199"/>
              <a:gd name="T4" fmla="*/ 180 w 201"/>
              <a:gd name="T5" fmla="*/ 199 h 199"/>
              <a:gd name="T6" fmla="*/ 201 w 201"/>
              <a:gd name="T7" fmla="*/ 178 h 199"/>
              <a:gd name="T8" fmla="*/ 21 w 201"/>
              <a:gd name="T9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99">
                <a:moveTo>
                  <a:pt x="21" y="0"/>
                </a:moveTo>
                <a:lnTo>
                  <a:pt x="0" y="20"/>
                </a:lnTo>
                <a:lnTo>
                  <a:pt x="180" y="199"/>
                </a:lnTo>
                <a:lnTo>
                  <a:pt x="201" y="178"/>
                </a:lnTo>
                <a:lnTo>
                  <a:pt x="21" y="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2884404" y="2228761"/>
            <a:ext cx="319088" cy="314325"/>
          </a:xfrm>
          <a:custGeom>
            <a:avLst/>
            <a:gdLst>
              <a:gd name="T0" fmla="*/ 201 w 201"/>
              <a:gd name="T1" fmla="*/ 20 h 198"/>
              <a:gd name="T2" fmla="*/ 180 w 201"/>
              <a:gd name="T3" fmla="*/ 0 h 198"/>
              <a:gd name="T4" fmla="*/ 0 w 201"/>
              <a:gd name="T5" fmla="*/ 178 h 198"/>
              <a:gd name="T6" fmla="*/ 21 w 201"/>
              <a:gd name="T7" fmla="*/ 198 h 198"/>
              <a:gd name="T8" fmla="*/ 201 w 201"/>
              <a:gd name="T9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" h="198">
                <a:moveTo>
                  <a:pt x="201" y="20"/>
                </a:moveTo>
                <a:lnTo>
                  <a:pt x="180" y="0"/>
                </a:lnTo>
                <a:lnTo>
                  <a:pt x="0" y="178"/>
                </a:lnTo>
                <a:lnTo>
                  <a:pt x="21" y="198"/>
                </a:lnTo>
                <a:lnTo>
                  <a:pt x="201" y="20"/>
                </a:lnTo>
                <a:close/>
              </a:path>
            </a:pathLst>
          </a:cu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2968903" y="2666214"/>
            <a:ext cx="404813" cy="46038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1763990" y="2666214"/>
            <a:ext cx="403225" cy="46038"/>
          </a:xfrm>
          <a:prstGeom prst="rect">
            <a:avLst/>
          </a:prstGeom>
          <a:solidFill>
            <a:srgbClr val="F9F5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3580090" y="1343827"/>
            <a:ext cx="696913" cy="287338"/>
          </a:xfrm>
          <a:prstGeom prst="rect">
            <a:avLst/>
          </a:pr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4159167" y="2052890"/>
            <a:ext cx="696913" cy="287338"/>
          </a:xfrm>
          <a:prstGeom prst="rect">
            <a:avLst/>
          </a:prstGeom>
          <a:solidFill>
            <a:srgbClr val="FF8B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4098976" y="3032814"/>
            <a:ext cx="696913" cy="287338"/>
          </a:xfrm>
          <a:prstGeom prst="rect">
            <a:avLst/>
          </a:prstGeom>
          <a:solidFill>
            <a:srgbClr val="DD240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11598" y="1316212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    PC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99833" y="2018360"/>
            <a:ext cx="663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</a:rPr>
              <a:t>   OTT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39642" y="3007075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</a:rPr>
              <a:t>    APP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76551" y="1224519"/>
            <a:ext cx="3139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Web</a:t>
            </a:r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自动化测试工具：</a:t>
            </a:r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Selenium</a:t>
            </a:r>
          </a:p>
          <a:p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Web</a:t>
            </a:r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自动化测试难点：</a:t>
            </a:r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PC-Flash</a:t>
            </a:r>
            <a:endParaRPr lang="zh-CN" altLang="en-US" sz="1400" dirty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56080" y="1942076"/>
            <a:ext cx="3139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OTT</a:t>
            </a:r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端</a:t>
            </a:r>
            <a:r>
              <a:rPr lang="zh-CN" altLang="en-US" sz="14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自动化测试框架</a:t>
            </a:r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：</a:t>
            </a:r>
            <a:r>
              <a:rPr lang="zh-CN" altLang="en-US" sz="14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？</a:t>
            </a:r>
            <a:endParaRPr lang="en-US" altLang="zh-CN" sz="1400" dirty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自动化测试语言：</a:t>
            </a:r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Python</a:t>
            </a:r>
            <a:endParaRPr lang="en-US" altLang="zh-CN" sz="1400" dirty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05044" y="2906922"/>
            <a:ext cx="31390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移动</a:t>
            </a:r>
            <a:r>
              <a:rPr lang="zh-CN" altLang="en-US" sz="14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端自动化测试框架：</a:t>
            </a:r>
            <a:r>
              <a:rPr lang="en-US" altLang="zh-CN" sz="14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Appium</a:t>
            </a:r>
          </a:p>
          <a:p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操作系统：</a:t>
            </a:r>
            <a:r>
              <a:rPr lang="en-US" altLang="zh-CN" sz="14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IOS</a:t>
            </a:r>
            <a:r>
              <a:rPr lang="zh-CN" altLang="en-US" sz="14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Android</a:t>
            </a:r>
          </a:p>
          <a:p>
            <a:endParaRPr lang="zh-CN" altLang="en-US" sz="1400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Freeform 36"/>
          <p:cNvSpPr>
            <a:spLocks/>
          </p:cNvSpPr>
          <p:nvPr/>
        </p:nvSpPr>
        <p:spPr bwMode="auto">
          <a:xfrm>
            <a:off x="2853015" y="1491464"/>
            <a:ext cx="642938" cy="571500"/>
          </a:xfrm>
          <a:custGeom>
            <a:avLst/>
            <a:gdLst>
              <a:gd name="T0" fmla="*/ 0 w 405"/>
              <a:gd name="T1" fmla="*/ 360 h 360"/>
              <a:gd name="T2" fmla="*/ 167 w 405"/>
              <a:gd name="T3" fmla="*/ 0 h 360"/>
              <a:gd name="T4" fmla="*/ 405 w 405"/>
              <a:gd name="T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5" h="360">
                <a:moveTo>
                  <a:pt x="0" y="360"/>
                </a:moveTo>
                <a:lnTo>
                  <a:pt x="167" y="0"/>
                </a:lnTo>
                <a:lnTo>
                  <a:pt x="405" y="0"/>
                </a:lnTo>
              </a:path>
            </a:pathLst>
          </a:custGeom>
          <a:noFill/>
          <a:ln w="19050" cap="flat">
            <a:solidFill>
              <a:srgbClr val="FFC54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37"/>
          <p:cNvSpPr>
            <a:spLocks/>
          </p:cNvSpPr>
          <p:nvPr/>
        </p:nvSpPr>
        <p:spPr bwMode="auto">
          <a:xfrm>
            <a:off x="3240004" y="2204949"/>
            <a:ext cx="919163" cy="387350"/>
          </a:xfrm>
          <a:custGeom>
            <a:avLst/>
            <a:gdLst>
              <a:gd name="T0" fmla="*/ 0 w 579"/>
              <a:gd name="T1" fmla="*/ 244 h 244"/>
              <a:gd name="T2" fmla="*/ 264 w 579"/>
              <a:gd name="T3" fmla="*/ 0 h 244"/>
              <a:gd name="T4" fmla="*/ 579 w 579"/>
              <a:gd name="T5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9" h="244">
                <a:moveTo>
                  <a:pt x="0" y="244"/>
                </a:moveTo>
                <a:lnTo>
                  <a:pt x="264" y="0"/>
                </a:lnTo>
                <a:lnTo>
                  <a:pt x="579" y="0"/>
                </a:lnTo>
              </a:path>
            </a:pathLst>
          </a:custGeom>
          <a:noFill/>
          <a:ln w="19050" cap="flat">
            <a:solidFill>
              <a:srgbClr val="FF8B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8"/>
          <p:cNvSpPr>
            <a:spLocks/>
          </p:cNvSpPr>
          <p:nvPr/>
        </p:nvSpPr>
        <p:spPr bwMode="auto">
          <a:xfrm>
            <a:off x="2887940" y="3166277"/>
            <a:ext cx="1200150" cy="163513"/>
          </a:xfrm>
          <a:custGeom>
            <a:avLst/>
            <a:gdLst>
              <a:gd name="T0" fmla="*/ 0 w 756"/>
              <a:gd name="T1" fmla="*/ 98 h 103"/>
              <a:gd name="T2" fmla="*/ 499 w 756"/>
              <a:gd name="T3" fmla="*/ 103 h 103"/>
              <a:gd name="T4" fmla="*/ 756 w 756"/>
              <a:gd name="T5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56" h="103">
                <a:moveTo>
                  <a:pt x="0" y="98"/>
                </a:moveTo>
                <a:lnTo>
                  <a:pt x="499" y="103"/>
                </a:lnTo>
                <a:lnTo>
                  <a:pt x="756" y="0"/>
                </a:lnTo>
              </a:path>
            </a:pathLst>
          </a:custGeom>
          <a:noFill/>
          <a:ln w="19050" cap="flat">
            <a:solidFill>
              <a:srgbClr val="DD2405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538317318"/>
              </p:ext>
            </p:extLst>
          </p:nvPr>
        </p:nvGraphicFramePr>
        <p:xfrm>
          <a:off x="1575228" y="1767103"/>
          <a:ext cx="1987250" cy="1887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矩形 38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57945" y="230565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自动化测试方法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70329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1" name="AutoShape 4"/>
          <p:cNvSpPr>
            <a:spLocks noChangeAspect="1" noChangeArrowheads="1" noTextEdit="1"/>
          </p:cNvSpPr>
          <p:nvPr/>
        </p:nvSpPr>
        <p:spPr bwMode="auto">
          <a:xfrm>
            <a:off x="3886919" y="4022000"/>
            <a:ext cx="1515184" cy="105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34458" y="234053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PC</a:t>
            </a:r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端</a:t>
            </a:r>
            <a:r>
              <a:rPr lang="zh-CN" altLang="en-US" sz="28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架构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27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30" name="矩形 29"/>
          <p:cNvSpPr/>
          <p:nvPr/>
        </p:nvSpPr>
        <p:spPr>
          <a:xfrm>
            <a:off x="2876127" y="4509273"/>
            <a:ext cx="28640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Flash</a:t>
            </a:r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播放器怎么实现自动化测试？</a:t>
            </a:r>
            <a:endParaRPr lang="zh-CN" altLang="en-US" sz="1400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52" y="979794"/>
            <a:ext cx="5489297" cy="336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单圆角矩形 53"/>
          <p:cNvSpPr/>
          <p:nvPr/>
        </p:nvSpPr>
        <p:spPr>
          <a:xfrm>
            <a:off x="4222812" y="3038833"/>
            <a:ext cx="1338985" cy="1682004"/>
          </a:xfrm>
          <a:prstGeom prst="round1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Controlled Web App With Flash</a:t>
            </a: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Movie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2073347" y="1033765"/>
            <a:ext cx="1421248" cy="1011535"/>
          </a:xfrm>
          <a:custGeom>
            <a:avLst/>
            <a:gdLst>
              <a:gd name="T0" fmla="*/ 293 w 293"/>
              <a:gd name="T1" fmla="*/ 187 h 208"/>
              <a:gd name="T2" fmla="*/ 272 w 293"/>
              <a:gd name="T3" fmla="*/ 208 h 208"/>
              <a:gd name="T4" fmla="*/ 21 w 293"/>
              <a:gd name="T5" fmla="*/ 208 h 208"/>
              <a:gd name="T6" fmla="*/ 0 w 293"/>
              <a:gd name="T7" fmla="*/ 187 h 208"/>
              <a:gd name="T8" fmla="*/ 0 w 293"/>
              <a:gd name="T9" fmla="*/ 21 h 208"/>
              <a:gd name="T10" fmla="*/ 21 w 293"/>
              <a:gd name="T11" fmla="*/ 0 h 208"/>
              <a:gd name="T12" fmla="*/ 272 w 293"/>
              <a:gd name="T13" fmla="*/ 0 h 208"/>
              <a:gd name="T14" fmla="*/ 293 w 293"/>
              <a:gd name="T15" fmla="*/ 21 h 208"/>
              <a:gd name="T16" fmla="*/ 293 w 293"/>
              <a:gd name="T17" fmla="*/ 187 h 208"/>
              <a:gd name="T18" fmla="*/ 263 w 293"/>
              <a:gd name="T19" fmla="*/ 23 h 208"/>
              <a:gd name="T20" fmla="*/ 29 w 293"/>
              <a:gd name="T21" fmla="*/ 23 h 208"/>
              <a:gd name="T22" fmla="*/ 29 w 293"/>
              <a:gd name="T23" fmla="*/ 182 h 208"/>
              <a:gd name="T24" fmla="*/ 263 w 293"/>
              <a:gd name="T25" fmla="*/ 182 h 208"/>
              <a:gd name="T26" fmla="*/ 263 w 293"/>
              <a:gd name="T27" fmla="*/ 23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3" h="208">
                <a:moveTo>
                  <a:pt x="293" y="187"/>
                </a:moveTo>
                <a:cubicBezTo>
                  <a:pt x="293" y="199"/>
                  <a:pt x="284" y="208"/>
                  <a:pt x="272" y="208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9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272" y="0"/>
                  <a:pt x="272" y="0"/>
                  <a:pt x="272" y="0"/>
                </a:cubicBezTo>
                <a:cubicBezTo>
                  <a:pt x="284" y="0"/>
                  <a:pt x="293" y="9"/>
                  <a:pt x="293" y="21"/>
                </a:cubicBezTo>
                <a:lnTo>
                  <a:pt x="293" y="187"/>
                </a:lnTo>
                <a:close/>
                <a:moveTo>
                  <a:pt x="263" y="23"/>
                </a:moveTo>
                <a:cubicBezTo>
                  <a:pt x="29" y="23"/>
                  <a:pt x="29" y="23"/>
                  <a:pt x="29" y="23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63" y="182"/>
                  <a:pt x="263" y="182"/>
                  <a:pt x="263" y="182"/>
                </a:cubicBezTo>
                <a:lnTo>
                  <a:pt x="263" y="23"/>
                </a:lnTo>
                <a:close/>
              </a:path>
            </a:pathLst>
          </a:custGeom>
          <a:solidFill>
            <a:srgbClr val="FC61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/>
          </a:p>
        </p:txBody>
      </p:sp>
      <p:grpSp>
        <p:nvGrpSpPr>
          <p:cNvPr id="19" name="组合 18"/>
          <p:cNvGrpSpPr/>
          <p:nvPr/>
        </p:nvGrpSpPr>
        <p:grpSpPr>
          <a:xfrm>
            <a:off x="5474781" y="1039933"/>
            <a:ext cx="1417141" cy="1005367"/>
            <a:chOff x="4940662" y="3331109"/>
            <a:chExt cx="1417141" cy="1005367"/>
          </a:xfrm>
        </p:grpSpPr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4940662" y="3331109"/>
              <a:ext cx="1417141" cy="1005367"/>
            </a:xfrm>
            <a:custGeom>
              <a:avLst/>
              <a:gdLst>
                <a:gd name="T0" fmla="*/ 292 w 292"/>
                <a:gd name="T1" fmla="*/ 187 h 207"/>
                <a:gd name="T2" fmla="*/ 272 w 292"/>
                <a:gd name="T3" fmla="*/ 207 h 207"/>
                <a:gd name="T4" fmla="*/ 20 w 292"/>
                <a:gd name="T5" fmla="*/ 207 h 207"/>
                <a:gd name="T6" fmla="*/ 0 w 292"/>
                <a:gd name="T7" fmla="*/ 187 h 207"/>
                <a:gd name="T8" fmla="*/ 0 w 292"/>
                <a:gd name="T9" fmla="*/ 20 h 207"/>
                <a:gd name="T10" fmla="*/ 20 w 292"/>
                <a:gd name="T11" fmla="*/ 0 h 207"/>
                <a:gd name="T12" fmla="*/ 272 w 292"/>
                <a:gd name="T13" fmla="*/ 0 h 207"/>
                <a:gd name="T14" fmla="*/ 292 w 292"/>
                <a:gd name="T15" fmla="*/ 20 h 207"/>
                <a:gd name="T16" fmla="*/ 292 w 292"/>
                <a:gd name="T17" fmla="*/ 187 h 207"/>
                <a:gd name="T18" fmla="*/ 263 w 292"/>
                <a:gd name="T19" fmla="*/ 22 h 207"/>
                <a:gd name="T20" fmla="*/ 29 w 292"/>
                <a:gd name="T21" fmla="*/ 22 h 207"/>
                <a:gd name="T22" fmla="*/ 29 w 292"/>
                <a:gd name="T23" fmla="*/ 182 h 207"/>
                <a:gd name="T24" fmla="*/ 263 w 292"/>
                <a:gd name="T25" fmla="*/ 182 h 207"/>
                <a:gd name="T26" fmla="*/ 263 w 292"/>
                <a:gd name="T27" fmla="*/ 2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207">
                  <a:moveTo>
                    <a:pt x="292" y="187"/>
                  </a:moveTo>
                  <a:cubicBezTo>
                    <a:pt x="292" y="198"/>
                    <a:pt x="283" y="207"/>
                    <a:pt x="272" y="207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9" y="207"/>
                    <a:pt x="0" y="198"/>
                    <a:pt x="0" y="18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83" y="0"/>
                    <a:pt x="292" y="9"/>
                    <a:pt x="292" y="20"/>
                  </a:cubicBezTo>
                  <a:lnTo>
                    <a:pt x="292" y="187"/>
                  </a:lnTo>
                  <a:close/>
                  <a:moveTo>
                    <a:pt x="26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63" y="182"/>
                    <a:pt x="263" y="182"/>
                    <a:pt x="263" y="182"/>
                  </a:cubicBezTo>
                  <a:lnTo>
                    <a:pt x="263" y="22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5171376" y="3564565"/>
              <a:ext cx="9557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   Selenium </a:t>
              </a:r>
            </a:p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     Server </a:t>
              </a:r>
              <a:endParaRPr lang="zh-CN" altLang="en-US" sz="1200" b="1" dirty="0">
                <a:solidFill>
                  <a:srgbClr val="1C2B38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70178" y="3650023"/>
            <a:ext cx="286406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浏览器：</a:t>
            </a:r>
            <a:r>
              <a:rPr lang="en-US" altLang="zh-CN" sz="1200" dirty="0" smtClean="0">
                <a:solidFill>
                  <a:srgbClr val="1C2B38"/>
                </a:solidFill>
              </a:rPr>
              <a:t>Chrome Firefox Safari</a:t>
            </a:r>
          </a:p>
          <a:p>
            <a:pPr algn="just"/>
            <a:r>
              <a:rPr lang="zh-CN" altLang="en-US" sz="12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语言：  </a:t>
            </a:r>
            <a:r>
              <a:rPr lang="en-US" altLang="zh-CN" sz="1200" dirty="0" smtClean="0">
                <a:solidFill>
                  <a:srgbClr val="1C2B38"/>
                </a:solidFill>
              </a:rPr>
              <a:t>python</a:t>
            </a:r>
          </a:p>
          <a:p>
            <a:pPr algn="just"/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178" y="3203747"/>
            <a:ext cx="194316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00" b="1" dirty="0" smtClean="0">
                <a:solidFill>
                  <a:srgbClr val="1C2B38"/>
                </a:solidFill>
              </a:rPr>
              <a:t>PC-Flash </a:t>
            </a:r>
            <a:r>
              <a:rPr lang="zh-CN" altLang="en-US" sz="2300" b="1" dirty="0" smtClean="0">
                <a:solidFill>
                  <a:srgbClr val="1C2B38"/>
                </a:solidFill>
              </a:rPr>
              <a:t>架构</a:t>
            </a:r>
            <a:r>
              <a:rPr lang="en-US" altLang="zh-CN" sz="2300" b="1" dirty="0" smtClean="0">
                <a:solidFill>
                  <a:srgbClr val="1C2B38"/>
                </a:solidFill>
              </a:rPr>
              <a:t> 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31" name="AutoShape 4"/>
          <p:cNvSpPr>
            <a:spLocks noChangeAspect="1" noChangeArrowheads="1" noTextEdit="1"/>
          </p:cNvSpPr>
          <p:nvPr/>
        </p:nvSpPr>
        <p:spPr bwMode="auto">
          <a:xfrm>
            <a:off x="3886919" y="4022000"/>
            <a:ext cx="1515184" cy="105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34458" y="234053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PC</a:t>
            </a:r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端</a:t>
            </a:r>
            <a:r>
              <a:rPr lang="zh-CN" altLang="en-US" sz="28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架构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40" name="左右箭头 39"/>
          <p:cNvSpPr/>
          <p:nvPr/>
        </p:nvSpPr>
        <p:spPr>
          <a:xfrm>
            <a:off x="4043982" y="1357560"/>
            <a:ext cx="918822" cy="271480"/>
          </a:xfrm>
          <a:prstGeom prst="leftRightArrow">
            <a:avLst>
              <a:gd name="adj1" fmla="val 50000"/>
              <a:gd name="adj2" fmla="val 5705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Proxy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左右箭头 43"/>
          <p:cNvSpPr/>
          <p:nvPr/>
        </p:nvSpPr>
        <p:spPr>
          <a:xfrm rot="18687010">
            <a:off x="5189606" y="2325802"/>
            <a:ext cx="884862" cy="302422"/>
          </a:xfrm>
          <a:prstGeom prst="leftRightArrow">
            <a:avLst>
              <a:gd name="adj1" fmla="val 50000"/>
              <a:gd name="adj2" fmla="val 5705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Control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左右箭头 44"/>
          <p:cNvSpPr/>
          <p:nvPr/>
        </p:nvSpPr>
        <p:spPr>
          <a:xfrm rot="2644887">
            <a:off x="6375570" y="2331156"/>
            <a:ext cx="863475" cy="290316"/>
          </a:xfrm>
          <a:prstGeom prst="leftRightArrow">
            <a:avLst>
              <a:gd name="adj1" fmla="val 50000"/>
              <a:gd name="adj2" fmla="val 5705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Trigger 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2217101" y="1261748"/>
            <a:ext cx="1123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1C2B38"/>
                </a:solidFill>
              </a:rPr>
              <a:t>Web App With</a:t>
            </a:r>
          </a:p>
          <a:p>
            <a:pPr algn="ctr"/>
            <a:r>
              <a:rPr lang="en-US" altLang="zh-CN" sz="1200" b="1" dirty="0" smtClean="0">
                <a:solidFill>
                  <a:srgbClr val="1C2B38"/>
                </a:solidFill>
              </a:rPr>
              <a:t> Flash Movie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47" name="棱台 46"/>
          <p:cNvSpPr/>
          <p:nvPr/>
        </p:nvSpPr>
        <p:spPr>
          <a:xfrm>
            <a:off x="4784763" y="3181558"/>
            <a:ext cx="991938" cy="674451"/>
          </a:xfrm>
          <a:prstGeom prst="bevel">
            <a:avLst/>
          </a:prstGeom>
          <a:solidFill>
            <a:schemeClr val="bg1"/>
          </a:solidFill>
          <a:ln w="889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External</a:t>
            </a: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Interface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左右箭头标注 48"/>
          <p:cNvSpPr/>
          <p:nvPr/>
        </p:nvSpPr>
        <p:spPr>
          <a:xfrm>
            <a:off x="6007417" y="3121703"/>
            <a:ext cx="653789" cy="340721"/>
          </a:xfrm>
          <a:prstGeom prst="leftRightArrowCallo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JS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3" name="六边形 52"/>
          <p:cNvSpPr/>
          <p:nvPr/>
        </p:nvSpPr>
        <p:spPr>
          <a:xfrm>
            <a:off x="7729030" y="3575976"/>
            <a:ext cx="1112901" cy="942468"/>
          </a:xfrm>
          <a:prstGeom prst="hexagon">
            <a:avLst/>
          </a:prstGeom>
          <a:solidFill>
            <a:schemeClr val="bg1"/>
          </a:solidFill>
          <a:ln w="139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Selenium RC</a:t>
            </a: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Client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棱台 50"/>
          <p:cNvSpPr/>
          <p:nvPr/>
        </p:nvSpPr>
        <p:spPr>
          <a:xfrm>
            <a:off x="6891922" y="3181558"/>
            <a:ext cx="960523" cy="674451"/>
          </a:xfrm>
          <a:prstGeom prst="bevel">
            <a:avLst/>
          </a:prstGeom>
          <a:solidFill>
            <a:schemeClr val="bg1"/>
          </a:solidFill>
          <a:ln w="889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Flash</a:t>
            </a: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Selenium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355294" y="507053"/>
            <a:ext cx="956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1C2B38"/>
                </a:solidFill>
              </a:rPr>
              <a:t>   External</a:t>
            </a:r>
          </a:p>
          <a:p>
            <a:r>
              <a:rPr lang="en-US" altLang="zh-CN" sz="1200" b="1" dirty="0" smtClean="0">
                <a:solidFill>
                  <a:srgbClr val="1C2B38"/>
                </a:solidFill>
              </a:rPr>
              <a:t>Web Server 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595756" y="495663"/>
            <a:ext cx="12115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1C2B38"/>
                </a:solidFill>
              </a:rPr>
              <a:t>  Local Selenium</a:t>
            </a:r>
          </a:p>
          <a:p>
            <a:r>
              <a:rPr lang="en-US" altLang="zh-CN" sz="1200" b="1" dirty="0" smtClean="0">
                <a:solidFill>
                  <a:srgbClr val="1C2B38"/>
                </a:solidFill>
              </a:rPr>
              <a:t>       RC Server </a:t>
            </a:r>
            <a:endParaRPr lang="zh-CN" altLang="en-US" sz="1200" b="1" dirty="0">
              <a:solidFill>
                <a:srgbClr val="1C2B38"/>
              </a:solidFill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3819105" y="617410"/>
            <a:ext cx="0" cy="27527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17381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1" name="AutoShape 4"/>
          <p:cNvSpPr>
            <a:spLocks noChangeAspect="1" noChangeArrowheads="1" noTextEdit="1"/>
          </p:cNvSpPr>
          <p:nvPr/>
        </p:nvSpPr>
        <p:spPr bwMode="auto">
          <a:xfrm>
            <a:off x="3886919" y="4022000"/>
            <a:ext cx="1515184" cy="105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34458" y="234053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PC</a:t>
            </a:r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端</a:t>
            </a:r>
            <a:r>
              <a:rPr lang="zh-CN" altLang="en-US" sz="28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架构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27" name="image1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83" y="1270742"/>
            <a:ext cx="4485714" cy="19047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45253" y="1523190"/>
            <a:ext cx="286406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Flash selenium</a:t>
            </a:r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，提供普遍的方法供外部调用</a:t>
            </a:r>
            <a:endParaRPr lang="en-US" altLang="zh-CN" sz="14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 algn="just"/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Flash</a:t>
            </a:r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专门的功能，增加代码，提供接口供</a:t>
            </a:r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外部调用</a:t>
            </a:r>
            <a:endParaRPr lang="en-US" altLang="zh-CN" sz="14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/>
            <a:endParaRPr lang="en-US" altLang="zh-CN" sz="1400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/>
            <a:r>
              <a:rPr lang="zh-CN" altLang="en-US" sz="14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右</a:t>
            </a:r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图为</a:t>
            </a:r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Flash</a:t>
            </a:r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插件中</a:t>
            </a:r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增加点击静音、跳过广告、点击广告功能代码</a:t>
            </a:r>
            <a:endParaRPr lang="en-US" altLang="zh-CN" sz="14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Box 25"/>
          <p:cNvSpPr txBox="1"/>
          <p:nvPr/>
        </p:nvSpPr>
        <p:spPr>
          <a:xfrm>
            <a:off x="745253" y="1076914"/>
            <a:ext cx="28328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00" b="1" dirty="0" smtClean="0">
                <a:solidFill>
                  <a:srgbClr val="1C2B38"/>
                </a:solidFill>
              </a:rPr>
              <a:t>PC-Flash </a:t>
            </a:r>
            <a:r>
              <a:rPr lang="zh-CN" altLang="en-US" sz="2300" b="1" dirty="0" smtClean="0">
                <a:solidFill>
                  <a:srgbClr val="1C2B38"/>
                </a:solidFill>
              </a:rPr>
              <a:t>播放器代码</a:t>
            </a:r>
            <a:r>
              <a:rPr lang="en-US" altLang="zh-CN" sz="2300" b="1" dirty="0" smtClean="0">
                <a:solidFill>
                  <a:srgbClr val="1C2B38"/>
                </a:solidFill>
              </a:rPr>
              <a:t> 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4598243" y="3205118"/>
            <a:ext cx="3902236" cy="710127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 flipH="1">
            <a:off x="4598243" y="2156907"/>
            <a:ext cx="3902236" cy="691294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4044" y="3205118"/>
            <a:ext cx="3902236" cy="710127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4044" y="2156907"/>
            <a:ext cx="3902236" cy="691294"/>
            <a:chOff x="258284" y="2184339"/>
            <a:chExt cx="3902236" cy="858274"/>
          </a:xfrm>
        </p:grpSpPr>
        <p:sp>
          <p:nvSpPr>
            <p:cNvPr id="4" name="圆角矩形 3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55637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55637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20818" y="2201870"/>
            <a:ext cx="8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863158" y="2201870"/>
            <a:ext cx="86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864195" y="3253076"/>
            <a:ext cx="86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422560" y="3249582"/>
            <a:ext cx="84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72085"/>
            <a:ext cx="4011840" cy="830997"/>
            <a:chOff x="2558254" y="691541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719598" y="691541"/>
              <a:ext cx="14221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1C2B38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目录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968958" y="220187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全</a:t>
            </a:r>
            <a:r>
              <a:rPr lang="zh-CN" altLang="en-US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屏加速度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8589" y="3249582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自动化测试方法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438302" y="3267793"/>
            <a:ext cx="3150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+mj-lt"/>
                <a:ea typeface="隶书" panose="02010509060101010101" pitchFamily="49" charset="-122"/>
              </a:rPr>
              <a:t> 互联网电视应用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512509" y="2201870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自动化测试难点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0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1" name="AutoShape 4"/>
          <p:cNvSpPr>
            <a:spLocks noChangeAspect="1" noChangeArrowheads="1" noTextEdit="1"/>
          </p:cNvSpPr>
          <p:nvPr/>
        </p:nvSpPr>
        <p:spPr bwMode="auto">
          <a:xfrm>
            <a:off x="3886919" y="4022000"/>
            <a:ext cx="1515184" cy="105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34458" y="234053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PC</a:t>
            </a:r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端</a:t>
            </a:r>
            <a:r>
              <a:rPr lang="zh-CN" altLang="en-US" sz="28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架构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27" name="image1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1" name="矩形 10"/>
          <p:cNvSpPr/>
          <p:nvPr/>
        </p:nvSpPr>
        <p:spPr>
          <a:xfrm>
            <a:off x="747015" y="1355161"/>
            <a:ext cx="77220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下</a:t>
            </a:r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图为</a:t>
            </a:r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Selenium</a:t>
            </a:r>
            <a:r>
              <a:rPr lang="zh-CN" altLang="en-US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框架下，</a:t>
            </a:r>
            <a:r>
              <a:rPr lang="en-US" altLang="zh-CN" sz="14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PC-Flash</a:t>
            </a:r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测试代码，静音功能、取消静音功能、跳过广告功能</a:t>
            </a:r>
            <a:endParaRPr lang="en-US" altLang="zh-CN" sz="14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Box 25"/>
          <p:cNvSpPr txBox="1"/>
          <p:nvPr/>
        </p:nvSpPr>
        <p:spPr>
          <a:xfrm>
            <a:off x="747016" y="872386"/>
            <a:ext cx="25362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00" b="1" dirty="0" smtClean="0">
                <a:solidFill>
                  <a:srgbClr val="1C2B38"/>
                </a:solidFill>
              </a:rPr>
              <a:t>PC-Flash </a:t>
            </a:r>
            <a:r>
              <a:rPr lang="zh-CN" altLang="en-US" sz="2300" b="1" dirty="0">
                <a:solidFill>
                  <a:srgbClr val="1C2B38"/>
                </a:solidFill>
              </a:rPr>
              <a:t>测试</a:t>
            </a:r>
            <a:r>
              <a:rPr lang="zh-CN" altLang="en-US" sz="2300" b="1" dirty="0" smtClean="0">
                <a:solidFill>
                  <a:srgbClr val="1C2B38"/>
                </a:solidFill>
              </a:rPr>
              <a:t>代码</a:t>
            </a:r>
            <a:r>
              <a:rPr lang="en-US" altLang="zh-CN" sz="2300" b="1" dirty="0" smtClean="0">
                <a:solidFill>
                  <a:srgbClr val="1C2B38"/>
                </a:solidFill>
              </a:rPr>
              <a:t> 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9" y="1911732"/>
            <a:ext cx="7542227" cy="21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29774" y="1112306"/>
            <a:ext cx="286406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zh-CN" sz="1200" dirty="0" smtClean="0">
              <a:solidFill>
                <a:srgbClr val="1C2B38"/>
              </a:solidFill>
            </a:endParaRPr>
          </a:p>
          <a:p>
            <a:pPr algn="just"/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02920" y="223740"/>
            <a:ext cx="2599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APP/OTT</a:t>
            </a:r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端</a:t>
            </a:r>
            <a:r>
              <a:rPr lang="zh-CN" altLang="en-US" sz="28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架构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40" name="Shape 117"/>
          <p:cNvSpPr/>
          <p:nvPr/>
        </p:nvSpPr>
        <p:spPr>
          <a:xfrm>
            <a:off x="-1" y="5114449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47" name="TextBox 25"/>
          <p:cNvSpPr txBox="1"/>
          <p:nvPr/>
        </p:nvSpPr>
        <p:spPr>
          <a:xfrm>
            <a:off x="2003851" y="1752159"/>
            <a:ext cx="49920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移动端自动</a:t>
            </a:r>
            <a:r>
              <a:rPr lang="zh-CN" altLang="en-US" sz="2300" b="1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化</a:t>
            </a:r>
            <a:r>
              <a:rPr lang="zh-CN" altLang="en-US" sz="23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测试框架 </a:t>
            </a:r>
            <a:r>
              <a:rPr lang="en-US" altLang="zh-CN" sz="2300" b="1" dirty="0" smtClean="0">
                <a:solidFill>
                  <a:srgbClr val="1C2B38"/>
                </a:solidFill>
                <a:ea typeface="楷体" panose="02010609060101010101" pitchFamily="49" charset="-122"/>
              </a:rPr>
              <a:t>==》 Appium</a:t>
            </a:r>
            <a:r>
              <a:rPr lang="en-US" altLang="zh-CN" sz="2300" b="1" dirty="0" smtClean="0">
                <a:solidFill>
                  <a:srgbClr val="1C2B38"/>
                </a:solidFill>
              </a:rPr>
              <a:t> 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50" name="TextBox 25"/>
          <p:cNvSpPr txBox="1"/>
          <p:nvPr/>
        </p:nvSpPr>
        <p:spPr>
          <a:xfrm>
            <a:off x="1993798" y="2499787"/>
            <a:ext cx="441061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电视端自动化测试框架 </a:t>
            </a:r>
            <a:r>
              <a:rPr lang="en-US" altLang="zh-CN" sz="2300" b="1" dirty="0" smtClean="0">
                <a:solidFill>
                  <a:srgbClr val="1C2B38"/>
                </a:solidFill>
                <a:ea typeface="楷体" panose="02010609060101010101" pitchFamily="49" charset="-122"/>
              </a:rPr>
              <a:t>==》</a:t>
            </a:r>
            <a:r>
              <a:rPr lang="en-US" altLang="zh-CN" sz="2300" b="1" dirty="0" smtClean="0">
                <a:solidFill>
                  <a:srgbClr val="1C2B38"/>
                </a:solidFill>
                <a:latin typeface="+mj-lt"/>
              </a:rPr>
              <a:t>    </a:t>
            </a:r>
            <a:r>
              <a:rPr lang="zh-CN" altLang="en-US" sz="2300" b="1" dirty="0" smtClean="0">
                <a:solidFill>
                  <a:srgbClr val="1C2B38"/>
                </a:solidFill>
                <a:latin typeface="+mj-lt"/>
              </a:rPr>
              <a:t>？</a:t>
            </a:r>
            <a:endParaRPr lang="zh-CN" altLang="en-US" sz="2300" b="1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727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76753" y="3083021"/>
            <a:ext cx="2250428" cy="1356451"/>
          </a:xfrm>
          <a:prstGeom prst="rect">
            <a:avLst/>
          </a:prstGeom>
          <a:solidFill>
            <a:schemeClr val="accent1">
              <a:alpha val="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2020292" y="1241512"/>
            <a:ext cx="1421248" cy="1011535"/>
          </a:xfrm>
          <a:custGeom>
            <a:avLst/>
            <a:gdLst>
              <a:gd name="T0" fmla="*/ 293 w 293"/>
              <a:gd name="T1" fmla="*/ 187 h 208"/>
              <a:gd name="T2" fmla="*/ 272 w 293"/>
              <a:gd name="T3" fmla="*/ 208 h 208"/>
              <a:gd name="T4" fmla="*/ 21 w 293"/>
              <a:gd name="T5" fmla="*/ 208 h 208"/>
              <a:gd name="T6" fmla="*/ 0 w 293"/>
              <a:gd name="T7" fmla="*/ 187 h 208"/>
              <a:gd name="T8" fmla="*/ 0 w 293"/>
              <a:gd name="T9" fmla="*/ 21 h 208"/>
              <a:gd name="T10" fmla="*/ 21 w 293"/>
              <a:gd name="T11" fmla="*/ 0 h 208"/>
              <a:gd name="T12" fmla="*/ 272 w 293"/>
              <a:gd name="T13" fmla="*/ 0 h 208"/>
              <a:gd name="T14" fmla="*/ 293 w 293"/>
              <a:gd name="T15" fmla="*/ 21 h 208"/>
              <a:gd name="T16" fmla="*/ 293 w 293"/>
              <a:gd name="T17" fmla="*/ 187 h 208"/>
              <a:gd name="T18" fmla="*/ 263 w 293"/>
              <a:gd name="T19" fmla="*/ 23 h 208"/>
              <a:gd name="T20" fmla="*/ 29 w 293"/>
              <a:gd name="T21" fmla="*/ 23 h 208"/>
              <a:gd name="T22" fmla="*/ 29 w 293"/>
              <a:gd name="T23" fmla="*/ 182 h 208"/>
              <a:gd name="T24" fmla="*/ 263 w 293"/>
              <a:gd name="T25" fmla="*/ 182 h 208"/>
              <a:gd name="T26" fmla="*/ 263 w 293"/>
              <a:gd name="T27" fmla="*/ 23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3" h="208">
                <a:moveTo>
                  <a:pt x="293" y="187"/>
                </a:moveTo>
                <a:cubicBezTo>
                  <a:pt x="293" y="199"/>
                  <a:pt x="284" y="208"/>
                  <a:pt x="272" y="208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9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272" y="0"/>
                  <a:pt x="272" y="0"/>
                  <a:pt x="272" y="0"/>
                </a:cubicBezTo>
                <a:cubicBezTo>
                  <a:pt x="284" y="0"/>
                  <a:pt x="293" y="9"/>
                  <a:pt x="293" y="21"/>
                </a:cubicBezTo>
                <a:lnTo>
                  <a:pt x="293" y="187"/>
                </a:lnTo>
                <a:close/>
                <a:moveTo>
                  <a:pt x="263" y="23"/>
                </a:moveTo>
                <a:cubicBezTo>
                  <a:pt x="29" y="23"/>
                  <a:pt x="29" y="23"/>
                  <a:pt x="29" y="23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63" y="182"/>
                  <a:pt x="263" y="182"/>
                  <a:pt x="263" y="182"/>
                </a:cubicBezTo>
                <a:lnTo>
                  <a:pt x="263" y="23"/>
                </a:lnTo>
                <a:close/>
              </a:path>
            </a:pathLst>
          </a:custGeom>
          <a:solidFill>
            <a:srgbClr val="FEAF00"/>
          </a:solidFill>
          <a:ln>
            <a:solidFill>
              <a:srgbClr val="FEAF0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/>
          </a:p>
        </p:txBody>
      </p:sp>
      <p:grpSp>
        <p:nvGrpSpPr>
          <p:cNvPr id="19" name="组合 18"/>
          <p:cNvGrpSpPr/>
          <p:nvPr/>
        </p:nvGrpSpPr>
        <p:grpSpPr>
          <a:xfrm>
            <a:off x="6385095" y="1209284"/>
            <a:ext cx="1417141" cy="1005367"/>
            <a:chOff x="4940662" y="3331109"/>
            <a:chExt cx="1417141" cy="1005367"/>
          </a:xfrm>
        </p:grpSpPr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4940662" y="3331109"/>
              <a:ext cx="1417141" cy="1005367"/>
            </a:xfrm>
            <a:custGeom>
              <a:avLst/>
              <a:gdLst>
                <a:gd name="T0" fmla="*/ 292 w 292"/>
                <a:gd name="T1" fmla="*/ 187 h 207"/>
                <a:gd name="T2" fmla="*/ 272 w 292"/>
                <a:gd name="T3" fmla="*/ 207 h 207"/>
                <a:gd name="T4" fmla="*/ 20 w 292"/>
                <a:gd name="T5" fmla="*/ 207 h 207"/>
                <a:gd name="T6" fmla="*/ 0 w 292"/>
                <a:gd name="T7" fmla="*/ 187 h 207"/>
                <a:gd name="T8" fmla="*/ 0 w 292"/>
                <a:gd name="T9" fmla="*/ 20 h 207"/>
                <a:gd name="T10" fmla="*/ 20 w 292"/>
                <a:gd name="T11" fmla="*/ 0 h 207"/>
                <a:gd name="T12" fmla="*/ 272 w 292"/>
                <a:gd name="T13" fmla="*/ 0 h 207"/>
                <a:gd name="T14" fmla="*/ 292 w 292"/>
                <a:gd name="T15" fmla="*/ 20 h 207"/>
                <a:gd name="T16" fmla="*/ 292 w 292"/>
                <a:gd name="T17" fmla="*/ 187 h 207"/>
                <a:gd name="T18" fmla="*/ 263 w 292"/>
                <a:gd name="T19" fmla="*/ 22 h 207"/>
                <a:gd name="T20" fmla="*/ 29 w 292"/>
                <a:gd name="T21" fmla="*/ 22 h 207"/>
                <a:gd name="T22" fmla="*/ 29 w 292"/>
                <a:gd name="T23" fmla="*/ 182 h 207"/>
                <a:gd name="T24" fmla="*/ 263 w 292"/>
                <a:gd name="T25" fmla="*/ 182 h 207"/>
                <a:gd name="T26" fmla="*/ 263 w 292"/>
                <a:gd name="T27" fmla="*/ 2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207">
                  <a:moveTo>
                    <a:pt x="292" y="187"/>
                  </a:moveTo>
                  <a:cubicBezTo>
                    <a:pt x="292" y="198"/>
                    <a:pt x="283" y="207"/>
                    <a:pt x="272" y="207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9" y="207"/>
                    <a:pt x="0" y="198"/>
                    <a:pt x="0" y="18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83" y="0"/>
                    <a:pt x="292" y="9"/>
                    <a:pt x="292" y="20"/>
                  </a:cubicBezTo>
                  <a:lnTo>
                    <a:pt x="292" y="187"/>
                  </a:lnTo>
                  <a:close/>
                  <a:moveTo>
                    <a:pt x="26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63" y="182"/>
                    <a:pt x="263" y="182"/>
                    <a:pt x="263" y="182"/>
                  </a:cubicBezTo>
                  <a:lnTo>
                    <a:pt x="263" y="22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5210938" y="3644198"/>
              <a:ext cx="8765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   Tcpdump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570178" y="3650023"/>
            <a:ext cx="2864064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测试框架：</a:t>
            </a:r>
            <a:r>
              <a:rPr lang="en-US" altLang="zh-CN" sz="12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Appium</a:t>
            </a:r>
          </a:p>
          <a:p>
            <a:pPr algn="just"/>
            <a:r>
              <a:rPr lang="zh-CN" altLang="en-US" sz="12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客户端</a:t>
            </a:r>
            <a:r>
              <a:rPr lang="zh-CN" altLang="en-US" sz="12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rgbClr val="1C2B38"/>
                </a:solidFill>
              </a:rPr>
              <a:t>IOS  </a:t>
            </a:r>
            <a:r>
              <a:rPr lang="en-US" altLang="zh-CN" sz="1200" dirty="0" smtClean="0">
                <a:solidFill>
                  <a:srgbClr val="1C2B38"/>
                </a:solidFill>
              </a:rPr>
              <a:t>Android OTT</a:t>
            </a:r>
            <a:endParaRPr lang="en-US" altLang="zh-CN" sz="1200" dirty="0">
              <a:solidFill>
                <a:srgbClr val="1C2B38"/>
              </a:solidFill>
            </a:endParaRPr>
          </a:p>
          <a:p>
            <a:pPr algn="just"/>
            <a:r>
              <a:rPr lang="zh-CN" altLang="en-US" sz="12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语言：  </a:t>
            </a:r>
            <a:r>
              <a:rPr lang="en-US" altLang="zh-CN" sz="1200" dirty="0">
                <a:solidFill>
                  <a:srgbClr val="1C2B38"/>
                </a:solidFill>
              </a:rPr>
              <a:t>python </a:t>
            </a:r>
            <a:r>
              <a:rPr lang="en-US" altLang="zh-CN" sz="1200" dirty="0" smtClean="0">
                <a:solidFill>
                  <a:srgbClr val="1C2B38"/>
                </a:solidFill>
              </a:rPr>
              <a:t> </a:t>
            </a:r>
            <a:endParaRPr lang="en-US" altLang="zh-CN" sz="1200" dirty="0">
              <a:solidFill>
                <a:srgbClr val="1C2B38"/>
              </a:solidFill>
            </a:endParaRPr>
          </a:p>
          <a:p>
            <a:pPr algn="just"/>
            <a:endParaRPr lang="en-US" altLang="zh-CN" sz="1200" dirty="0" smtClean="0">
              <a:solidFill>
                <a:srgbClr val="1C2B38"/>
              </a:solidFill>
            </a:endParaRPr>
          </a:p>
          <a:p>
            <a:pPr algn="just"/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178" y="3200482"/>
            <a:ext cx="200657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00" b="1" dirty="0" smtClean="0">
                <a:solidFill>
                  <a:srgbClr val="1C2B38"/>
                </a:solidFill>
              </a:rPr>
              <a:t>APP/OTT </a:t>
            </a:r>
            <a:r>
              <a:rPr lang="zh-CN" altLang="en-US" sz="2300" b="1" dirty="0" smtClean="0">
                <a:solidFill>
                  <a:srgbClr val="1C2B38"/>
                </a:solidFill>
              </a:rPr>
              <a:t>架构</a:t>
            </a:r>
            <a:r>
              <a:rPr lang="en-US" altLang="zh-CN" sz="2300" b="1" dirty="0" smtClean="0">
                <a:solidFill>
                  <a:srgbClr val="1C2B38"/>
                </a:solidFill>
              </a:rPr>
              <a:t> 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31" name="AutoShape 4"/>
          <p:cNvSpPr>
            <a:spLocks noChangeAspect="1" noChangeArrowheads="1" noTextEdit="1"/>
          </p:cNvSpPr>
          <p:nvPr/>
        </p:nvSpPr>
        <p:spPr bwMode="auto">
          <a:xfrm>
            <a:off x="3886919" y="4022000"/>
            <a:ext cx="1515184" cy="105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02920" y="223740"/>
            <a:ext cx="2599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APP/OTT</a:t>
            </a:r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端</a:t>
            </a:r>
            <a:r>
              <a:rPr lang="zh-CN" altLang="en-US" sz="28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架构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2358265" y="1581320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1C2B38"/>
                </a:solidFill>
              </a:rPr>
              <a:t>Appium</a:t>
            </a:r>
          </a:p>
        </p:txBody>
      </p:sp>
      <p:sp>
        <p:nvSpPr>
          <p:cNvPr id="57" name="矩形 56"/>
          <p:cNvSpPr/>
          <p:nvPr/>
        </p:nvSpPr>
        <p:spPr>
          <a:xfrm>
            <a:off x="2297263" y="2261600"/>
            <a:ext cx="12115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1C2B38"/>
                </a:solidFill>
              </a:rPr>
              <a:t>  Tcp Client</a:t>
            </a:r>
          </a:p>
        </p:txBody>
      </p:sp>
      <p:sp>
        <p:nvSpPr>
          <p:cNvPr id="27" name="Freeform 6"/>
          <p:cNvSpPr>
            <a:spLocks noEditPoints="1"/>
          </p:cNvSpPr>
          <p:nvPr/>
        </p:nvSpPr>
        <p:spPr bwMode="auto">
          <a:xfrm>
            <a:off x="4594578" y="1042312"/>
            <a:ext cx="807525" cy="1237122"/>
          </a:xfrm>
          <a:custGeom>
            <a:avLst/>
            <a:gdLst>
              <a:gd name="T0" fmla="*/ 276 w 276"/>
              <a:gd name="T1" fmla="*/ 177 h 196"/>
              <a:gd name="T2" fmla="*/ 256 w 276"/>
              <a:gd name="T3" fmla="*/ 196 h 196"/>
              <a:gd name="T4" fmla="*/ 19 w 276"/>
              <a:gd name="T5" fmla="*/ 196 h 196"/>
              <a:gd name="T6" fmla="*/ 0 w 276"/>
              <a:gd name="T7" fmla="*/ 177 h 196"/>
              <a:gd name="T8" fmla="*/ 0 w 276"/>
              <a:gd name="T9" fmla="*/ 19 h 196"/>
              <a:gd name="T10" fmla="*/ 19 w 276"/>
              <a:gd name="T11" fmla="*/ 0 h 196"/>
              <a:gd name="T12" fmla="*/ 256 w 276"/>
              <a:gd name="T13" fmla="*/ 0 h 196"/>
              <a:gd name="T14" fmla="*/ 276 w 276"/>
              <a:gd name="T15" fmla="*/ 19 h 196"/>
              <a:gd name="T16" fmla="*/ 276 w 276"/>
              <a:gd name="T17" fmla="*/ 177 h 196"/>
              <a:gd name="T18" fmla="*/ 248 w 276"/>
              <a:gd name="T19" fmla="*/ 21 h 196"/>
              <a:gd name="T20" fmla="*/ 27 w 276"/>
              <a:gd name="T21" fmla="*/ 21 h 196"/>
              <a:gd name="T22" fmla="*/ 27 w 276"/>
              <a:gd name="T23" fmla="*/ 172 h 196"/>
              <a:gd name="T24" fmla="*/ 248 w 276"/>
              <a:gd name="T25" fmla="*/ 172 h 196"/>
              <a:gd name="T26" fmla="*/ 248 w 276"/>
              <a:gd name="T27" fmla="*/ 2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6" h="196">
                <a:moveTo>
                  <a:pt x="276" y="177"/>
                </a:moveTo>
                <a:cubicBezTo>
                  <a:pt x="276" y="187"/>
                  <a:pt x="267" y="196"/>
                  <a:pt x="256" y="196"/>
                </a:cubicBezTo>
                <a:cubicBezTo>
                  <a:pt x="19" y="196"/>
                  <a:pt x="19" y="196"/>
                  <a:pt x="19" y="196"/>
                </a:cubicBezTo>
                <a:cubicBezTo>
                  <a:pt x="8" y="196"/>
                  <a:pt x="0" y="187"/>
                  <a:pt x="0" y="17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9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67" y="0"/>
                  <a:pt x="276" y="9"/>
                  <a:pt x="276" y="19"/>
                </a:cubicBezTo>
                <a:lnTo>
                  <a:pt x="276" y="177"/>
                </a:lnTo>
                <a:close/>
                <a:moveTo>
                  <a:pt x="248" y="21"/>
                </a:moveTo>
                <a:cubicBezTo>
                  <a:pt x="27" y="21"/>
                  <a:pt x="27" y="21"/>
                  <a:pt x="27" y="21"/>
                </a:cubicBezTo>
                <a:cubicBezTo>
                  <a:pt x="27" y="172"/>
                  <a:pt x="27" y="172"/>
                  <a:pt x="27" y="172"/>
                </a:cubicBezTo>
                <a:cubicBezTo>
                  <a:pt x="248" y="172"/>
                  <a:pt x="248" y="172"/>
                  <a:pt x="248" y="172"/>
                </a:cubicBezTo>
                <a:lnTo>
                  <a:pt x="248" y="21"/>
                </a:ln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 smtClean="0"/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APhone</a:t>
            </a:r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Iphone</a:t>
            </a:r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OTT</a:t>
            </a:r>
            <a:endParaRPr lang="zh-CN" altLang="en-US" sz="1200" b="1" dirty="0"/>
          </a:p>
        </p:txBody>
      </p:sp>
      <p:sp>
        <p:nvSpPr>
          <p:cNvPr id="4" name="椭圆 3"/>
          <p:cNvSpPr/>
          <p:nvPr/>
        </p:nvSpPr>
        <p:spPr>
          <a:xfrm>
            <a:off x="2846129" y="3324429"/>
            <a:ext cx="1710444" cy="905318"/>
          </a:xfrm>
          <a:prstGeom prst="ellipse">
            <a:avLst/>
          </a:prstGeom>
          <a:solidFill>
            <a:schemeClr val="bg1"/>
          </a:solidFill>
          <a:ln w="952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UiAutomator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35242" y="2266065"/>
            <a:ext cx="12115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1C2B38"/>
                </a:solidFill>
              </a:rPr>
              <a:t>  Tcp Server</a:t>
            </a:r>
          </a:p>
        </p:txBody>
      </p:sp>
      <p:sp>
        <p:nvSpPr>
          <p:cNvPr id="8" name="左右箭头 7"/>
          <p:cNvSpPr/>
          <p:nvPr/>
        </p:nvSpPr>
        <p:spPr>
          <a:xfrm>
            <a:off x="3508814" y="1581320"/>
            <a:ext cx="987692" cy="27655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Command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左箭头 41"/>
          <p:cNvSpPr/>
          <p:nvPr/>
        </p:nvSpPr>
        <p:spPr>
          <a:xfrm rot="2612728">
            <a:off x="2706352" y="2745229"/>
            <a:ext cx="724008" cy="321640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r>
              <a:rPr lang="en-US" altLang="zh-CN" sz="1200" dirty="0" smtClean="0">
                <a:solidFill>
                  <a:schemeClr val="tx1"/>
                </a:solidFill>
              </a:rPr>
              <a:t>lient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 rot="18860572">
            <a:off x="4159018" y="2706871"/>
            <a:ext cx="754786" cy="35025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</a:t>
            </a:r>
            <a:r>
              <a:rPr lang="en-US" altLang="zh-CN" sz="1200" dirty="0" smtClean="0">
                <a:solidFill>
                  <a:schemeClr val="tx1"/>
                </a:solidFill>
              </a:rPr>
              <a:t>erver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左右箭头 37"/>
          <p:cNvSpPr/>
          <p:nvPr/>
        </p:nvSpPr>
        <p:spPr>
          <a:xfrm>
            <a:off x="5461439" y="1575377"/>
            <a:ext cx="844801" cy="27523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Log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Shape 117"/>
          <p:cNvSpPr/>
          <p:nvPr/>
        </p:nvSpPr>
        <p:spPr>
          <a:xfrm>
            <a:off x="-1" y="5114449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361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2887153" y="1033765"/>
            <a:ext cx="1421248" cy="1011535"/>
          </a:xfrm>
          <a:custGeom>
            <a:avLst/>
            <a:gdLst>
              <a:gd name="T0" fmla="*/ 293 w 293"/>
              <a:gd name="T1" fmla="*/ 187 h 208"/>
              <a:gd name="T2" fmla="*/ 272 w 293"/>
              <a:gd name="T3" fmla="*/ 208 h 208"/>
              <a:gd name="T4" fmla="*/ 21 w 293"/>
              <a:gd name="T5" fmla="*/ 208 h 208"/>
              <a:gd name="T6" fmla="*/ 0 w 293"/>
              <a:gd name="T7" fmla="*/ 187 h 208"/>
              <a:gd name="T8" fmla="*/ 0 w 293"/>
              <a:gd name="T9" fmla="*/ 21 h 208"/>
              <a:gd name="T10" fmla="*/ 21 w 293"/>
              <a:gd name="T11" fmla="*/ 0 h 208"/>
              <a:gd name="T12" fmla="*/ 272 w 293"/>
              <a:gd name="T13" fmla="*/ 0 h 208"/>
              <a:gd name="T14" fmla="*/ 293 w 293"/>
              <a:gd name="T15" fmla="*/ 21 h 208"/>
              <a:gd name="T16" fmla="*/ 293 w 293"/>
              <a:gd name="T17" fmla="*/ 187 h 208"/>
              <a:gd name="T18" fmla="*/ 263 w 293"/>
              <a:gd name="T19" fmla="*/ 23 h 208"/>
              <a:gd name="T20" fmla="*/ 29 w 293"/>
              <a:gd name="T21" fmla="*/ 23 h 208"/>
              <a:gd name="T22" fmla="*/ 29 w 293"/>
              <a:gd name="T23" fmla="*/ 182 h 208"/>
              <a:gd name="T24" fmla="*/ 263 w 293"/>
              <a:gd name="T25" fmla="*/ 182 h 208"/>
              <a:gd name="T26" fmla="*/ 263 w 293"/>
              <a:gd name="T27" fmla="*/ 23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3" h="208">
                <a:moveTo>
                  <a:pt x="293" y="187"/>
                </a:moveTo>
                <a:cubicBezTo>
                  <a:pt x="293" y="199"/>
                  <a:pt x="284" y="208"/>
                  <a:pt x="272" y="208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9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272" y="0"/>
                  <a:pt x="272" y="0"/>
                  <a:pt x="272" y="0"/>
                </a:cubicBezTo>
                <a:cubicBezTo>
                  <a:pt x="284" y="0"/>
                  <a:pt x="293" y="9"/>
                  <a:pt x="293" y="21"/>
                </a:cubicBezTo>
                <a:lnTo>
                  <a:pt x="293" y="187"/>
                </a:lnTo>
                <a:close/>
                <a:moveTo>
                  <a:pt x="263" y="23"/>
                </a:moveTo>
                <a:cubicBezTo>
                  <a:pt x="29" y="23"/>
                  <a:pt x="29" y="23"/>
                  <a:pt x="29" y="23"/>
                </a:cubicBezTo>
                <a:cubicBezTo>
                  <a:pt x="29" y="182"/>
                  <a:pt x="29" y="182"/>
                  <a:pt x="29" y="182"/>
                </a:cubicBezTo>
                <a:cubicBezTo>
                  <a:pt x="263" y="182"/>
                  <a:pt x="263" y="182"/>
                  <a:pt x="263" y="182"/>
                </a:cubicBezTo>
                <a:lnTo>
                  <a:pt x="263" y="23"/>
                </a:lnTo>
                <a:close/>
              </a:path>
            </a:pathLst>
          </a:custGeom>
          <a:solidFill>
            <a:srgbClr val="FEAF00"/>
          </a:solidFill>
          <a:ln>
            <a:solidFill>
              <a:srgbClr val="FEAF0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/>
          </a:p>
        </p:txBody>
      </p:sp>
      <p:grpSp>
        <p:nvGrpSpPr>
          <p:cNvPr id="19" name="组合 18"/>
          <p:cNvGrpSpPr/>
          <p:nvPr/>
        </p:nvGrpSpPr>
        <p:grpSpPr>
          <a:xfrm>
            <a:off x="7251956" y="1001537"/>
            <a:ext cx="1417141" cy="1005367"/>
            <a:chOff x="4940662" y="3331109"/>
            <a:chExt cx="1417141" cy="1005367"/>
          </a:xfrm>
        </p:grpSpPr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4940662" y="3331109"/>
              <a:ext cx="1417141" cy="1005367"/>
            </a:xfrm>
            <a:custGeom>
              <a:avLst/>
              <a:gdLst>
                <a:gd name="T0" fmla="*/ 292 w 292"/>
                <a:gd name="T1" fmla="*/ 187 h 207"/>
                <a:gd name="T2" fmla="*/ 272 w 292"/>
                <a:gd name="T3" fmla="*/ 207 h 207"/>
                <a:gd name="T4" fmla="*/ 20 w 292"/>
                <a:gd name="T5" fmla="*/ 207 h 207"/>
                <a:gd name="T6" fmla="*/ 0 w 292"/>
                <a:gd name="T7" fmla="*/ 187 h 207"/>
                <a:gd name="T8" fmla="*/ 0 w 292"/>
                <a:gd name="T9" fmla="*/ 20 h 207"/>
                <a:gd name="T10" fmla="*/ 20 w 292"/>
                <a:gd name="T11" fmla="*/ 0 h 207"/>
                <a:gd name="T12" fmla="*/ 272 w 292"/>
                <a:gd name="T13" fmla="*/ 0 h 207"/>
                <a:gd name="T14" fmla="*/ 292 w 292"/>
                <a:gd name="T15" fmla="*/ 20 h 207"/>
                <a:gd name="T16" fmla="*/ 292 w 292"/>
                <a:gd name="T17" fmla="*/ 187 h 207"/>
                <a:gd name="T18" fmla="*/ 263 w 292"/>
                <a:gd name="T19" fmla="*/ 22 h 207"/>
                <a:gd name="T20" fmla="*/ 29 w 292"/>
                <a:gd name="T21" fmla="*/ 22 h 207"/>
                <a:gd name="T22" fmla="*/ 29 w 292"/>
                <a:gd name="T23" fmla="*/ 182 h 207"/>
                <a:gd name="T24" fmla="*/ 263 w 292"/>
                <a:gd name="T25" fmla="*/ 182 h 207"/>
                <a:gd name="T26" fmla="*/ 263 w 292"/>
                <a:gd name="T27" fmla="*/ 2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207">
                  <a:moveTo>
                    <a:pt x="292" y="187"/>
                  </a:moveTo>
                  <a:cubicBezTo>
                    <a:pt x="292" y="198"/>
                    <a:pt x="283" y="207"/>
                    <a:pt x="272" y="207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9" y="207"/>
                    <a:pt x="0" y="198"/>
                    <a:pt x="0" y="18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83" y="0"/>
                    <a:pt x="292" y="9"/>
                    <a:pt x="292" y="20"/>
                  </a:cubicBezTo>
                  <a:lnTo>
                    <a:pt x="292" y="187"/>
                  </a:lnTo>
                  <a:close/>
                  <a:moveTo>
                    <a:pt x="26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63" y="182"/>
                    <a:pt x="263" y="182"/>
                    <a:pt x="263" y="182"/>
                  </a:cubicBezTo>
                  <a:lnTo>
                    <a:pt x="263" y="22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5269306" y="3599139"/>
              <a:ext cx="6508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   Log</a:t>
              </a:r>
            </a:p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Servers</a:t>
              </a:r>
              <a:endParaRPr lang="zh-CN" altLang="en-US" sz="1200" b="1" dirty="0">
                <a:solidFill>
                  <a:srgbClr val="1C2B38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70178" y="3650023"/>
            <a:ext cx="2864064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测试框架：</a:t>
            </a:r>
            <a:r>
              <a:rPr lang="en-US" altLang="zh-CN" sz="12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Appium</a:t>
            </a:r>
          </a:p>
          <a:p>
            <a:pPr algn="just"/>
            <a:r>
              <a:rPr lang="zh-CN" altLang="en-US" sz="12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客户端</a:t>
            </a:r>
            <a:r>
              <a:rPr lang="zh-CN" altLang="en-US" sz="12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200" dirty="0">
                <a:solidFill>
                  <a:srgbClr val="1C2B38"/>
                </a:solidFill>
              </a:rPr>
              <a:t>IOS  </a:t>
            </a:r>
            <a:r>
              <a:rPr lang="en-US" altLang="zh-CN" sz="1200" dirty="0" smtClean="0">
                <a:solidFill>
                  <a:srgbClr val="1C2B38"/>
                </a:solidFill>
              </a:rPr>
              <a:t>Android OTT</a:t>
            </a:r>
            <a:endParaRPr lang="en-US" altLang="zh-CN" sz="1200" dirty="0">
              <a:solidFill>
                <a:srgbClr val="1C2B38"/>
              </a:solidFill>
            </a:endParaRPr>
          </a:p>
          <a:p>
            <a:pPr algn="just"/>
            <a:r>
              <a:rPr lang="zh-CN" altLang="en-US" sz="12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语言：  </a:t>
            </a:r>
            <a:r>
              <a:rPr lang="en-US" altLang="zh-CN" sz="1200" dirty="0">
                <a:solidFill>
                  <a:srgbClr val="1C2B38"/>
                </a:solidFill>
              </a:rPr>
              <a:t>python </a:t>
            </a:r>
            <a:r>
              <a:rPr lang="en-US" altLang="zh-CN" sz="1200" dirty="0" smtClean="0">
                <a:solidFill>
                  <a:srgbClr val="1C2B38"/>
                </a:solidFill>
              </a:rPr>
              <a:t> </a:t>
            </a:r>
            <a:endParaRPr lang="en-US" altLang="zh-CN" sz="1200" dirty="0">
              <a:solidFill>
                <a:srgbClr val="1C2B38"/>
              </a:solidFill>
            </a:endParaRPr>
          </a:p>
          <a:p>
            <a:pPr algn="just"/>
            <a:endParaRPr lang="en-US" altLang="zh-CN" sz="1200" dirty="0" smtClean="0">
              <a:solidFill>
                <a:srgbClr val="1C2B38"/>
              </a:solidFill>
            </a:endParaRPr>
          </a:p>
          <a:p>
            <a:pPr algn="just"/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7771" y="3203747"/>
            <a:ext cx="200657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00" b="1" dirty="0" smtClean="0">
                <a:solidFill>
                  <a:srgbClr val="1C2B38"/>
                </a:solidFill>
              </a:rPr>
              <a:t>APP/OTT </a:t>
            </a:r>
            <a:r>
              <a:rPr lang="zh-CN" altLang="en-US" sz="2300" b="1" dirty="0" smtClean="0">
                <a:solidFill>
                  <a:srgbClr val="1C2B38"/>
                </a:solidFill>
              </a:rPr>
              <a:t>架构</a:t>
            </a:r>
            <a:r>
              <a:rPr lang="en-US" altLang="zh-CN" sz="2300" b="1" dirty="0" smtClean="0">
                <a:solidFill>
                  <a:srgbClr val="1C2B38"/>
                </a:solidFill>
              </a:rPr>
              <a:t> 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31" name="AutoShape 4"/>
          <p:cNvSpPr>
            <a:spLocks noChangeAspect="1" noChangeArrowheads="1" noTextEdit="1"/>
          </p:cNvSpPr>
          <p:nvPr/>
        </p:nvSpPr>
        <p:spPr bwMode="auto">
          <a:xfrm>
            <a:off x="3886919" y="4022000"/>
            <a:ext cx="1515184" cy="105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02920" y="223740"/>
            <a:ext cx="25996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APP/OTT</a:t>
            </a:r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端</a:t>
            </a:r>
            <a:r>
              <a:rPr lang="zh-CN" altLang="en-US" sz="28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架构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3225126" y="1373573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1C2B38"/>
                </a:solidFill>
              </a:rPr>
              <a:t>Appium</a:t>
            </a:r>
          </a:p>
        </p:txBody>
      </p:sp>
      <p:sp>
        <p:nvSpPr>
          <p:cNvPr id="57" name="矩形 56"/>
          <p:cNvSpPr/>
          <p:nvPr/>
        </p:nvSpPr>
        <p:spPr>
          <a:xfrm>
            <a:off x="3164124" y="2053853"/>
            <a:ext cx="12115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1C2B38"/>
                </a:solidFill>
              </a:rPr>
              <a:t>  Tcp Client</a:t>
            </a:r>
          </a:p>
        </p:txBody>
      </p:sp>
      <p:sp>
        <p:nvSpPr>
          <p:cNvPr id="27" name="Freeform 6"/>
          <p:cNvSpPr>
            <a:spLocks noEditPoints="1"/>
          </p:cNvSpPr>
          <p:nvPr/>
        </p:nvSpPr>
        <p:spPr bwMode="auto">
          <a:xfrm>
            <a:off x="5461439" y="834565"/>
            <a:ext cx="807525" cy="1237122"/>
          </a:xfrm>
          <a:custGeom>
            <a:avLst/>
            <a:gdLst>
              <a:gd name="T0" fmla="*/ 276 w 276"/>
              <a:gd name="T1" fmla="*/ 177 h 196"/>
              <a:gd name="T2" fmla="*/ 256 w 276"/>
              <a:gd name="T3" fmla="*/ 196 h 196"/>
              <a:gd name="T4" fmla="*/ 19 w 276"/>
              <a:gd name="T5" fmla="*/ 196 h 196"/>
              <a:gd name="T6" fmla="*/ 0 w 276"/>
              <a:gd name="T7" fmla="*/ 177 h 196"/>
              <a:gd name="T8" fmla="*/ 0 w 276"/>
              <a:gd name="T9" fmla="*/ 19 h 196"/>
              <a:gd name="T10" fmla="*/ 19 w 276"/>
              <a:gd name="T11" fmla="*/ 0 h 196"/>
              <a:gd name="T12" fmla="*/ 256 w 276"/>
              <a:gd name="T13" fmla="*/ 0 h 196"/>
              <a:gd name="T14" fmla="*/ 276 w 276"/>
              <a:gd name="T15" fmla="*/ 19 h 196"/>
              <a:gd name="T16" fmla="*/ 276 w 276"/>
              <a:gd name="T17" fmla="*/ 177 h 196"/>
              <a:gd name="T18" fmla="*/ 248 w 276"/>
              <a:gd name="T19" fmla="*/ 21 h 196"/>
              <a:gd name="T20" fmla="*/ 27 w 276"/>
              <a:gd name="T21" fmla="*/ 21 h 196"/>
              <a:gd name="T22" fmla="*/ 27 w 276"/>
              <a:gd name="T23" fmla="*/ 172 h 196"/>
              <a:gd name="T24" fmla="*/ 248 w 276"/>
              <a:gd name="T25" fmla="*/ 172 h 196"/>
              <a:gd name="T26" fmla="*/ 248 w 276"/>
              <a:gd name="T27" fmla="*/ 21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6" h="196">
                <a:moveTo>
                  <a:pt x="276" y="177"/>
                </a:moveTo>
                <a:cubicBezTo>
                  <a:pt x="276" y="187"/>
                  <a:pt x="267" y="196"/>
                  <a:pt x="256" y="196"/>
                </a:cubicBezTo>
                <a:cubicBezTo>
                  <a:pt x="19" y="196"/>
                  <a:pt x="19" y="196"/>
                  <a:pt x="19" y="196"/>
                </a:cubicBezTo>
                <a:cubicBezTo>
                  <a:pt x="8" y="196"/>
                  <a:pt x="0" y="187"/>
                  <a:pt x="0" y="17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9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67" y="0"/>
                  <a:pt x="276" y="9"/>
                  <a:pt x="276" y="19"/>
                </a:cubicBezTo>
                <a:lnTo>
                  <a:pt x="276" y="177"/>
                </a:lnTo>
                <a:close/>
                <a:moveTo>
                  <a:pt x="248" y="21"/>
                </a:moveTo>
                <a:cubicBezTo>
                  <a:pt x="27" y="21"/>
                  <a:pt x="27" y="21"/>
                  <a:pt x="27" y="21"/>
                </a:cubicBezTo>
                <a:cubicBezTo>
                  <a:pt x="27" y="172"/>
                  <a:pt x="27" y="172"/>
                  <a:pt x="27" y="172"/>
                </a:cubicBezTo>
                <a:cubicBezTo>
                  <a:pt x="248" y="172"/>
                  <a:pt x="248" y="172"/>
                  <a:pt x="248" y="172"/>
                </a:cubicBezTo>
                <a:lnTo>
                  <a:pt x="248" y="21"/>
                </a:ln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 smtClean="0"/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APhone</a:t>
            </a:r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Iphone</a:t>
            </a:r>
          </a:p>
          <a:p>
            <a:r>
              <a:rPr lang="en-US" altLang="zh-CN" sz="1200" b="1" dirty="0"/>
              <a:t> </a:t>
            </a:r>
            <a:r>
              <a:rPr lang="en-US" altLang="zh-CN" sz="1200" b="1" dirty="0" smtClean="0"/>
              <a:t>   OTT</a:t>
            </a:r>
            <a:endParaRPr lang="zh-CN" altLang="en-US" sz="1200" b="1" dirty="0"/>
          </a:p>
        </p:txBody>
      </p:sp>
      <p:grpSp>
        <p:nvGrpSpPr>
          <p:cNvPr id="29" name="组合 28"/>
          <p:cNvGrpSpPr/>
          <p:nvPr/>
        </p:nvGrpSpPr>
        <p:grpSpPr>
          <a:xfrm>
            <a:off x="6030057" y="3120273"/>
            <a:ext cx="1417141" cy="1005367"/>
            <a:chOff x="4940662" y="3331109"/>
            <a:chExt cx="1417141" cy="1005367"/>
          </a:xfrm>
        </p:grpSpPr>
        <p:sp>
          <p:nvSpPr>
            <p:cNvPr id="30" name="Freeform 10"/>
            <p:cNvSpPr>
              <a:spLocks noEditPoints="1"/>
            </p:cNvSpPr>
            <p:nvPr/>
          </p:nvSpPr>
          <p:spPr bwMode="auto">
            <a:xfrm>
              <a:off x="4940662" y="3331109"/>
              <a:ext cx="1417141" cy="1005367"/>
            </a:xfrm>
            <a:custGeom>
              <a:avLst/>
              <a:gdLst>
                <a:gd name="T0" fmla="*/ 292 w 292"/>
                <a:gd name="T1" fmla="*/ 187 h 207"/>
                <a:gd name="T2" fmla="*/ 272 w 292"/>
                <a:gd name="T3" fmla="*/ 207 h 207"/>
                <a:gd name="T4" fmla="*/ 20 w 292"/>
                <a:gd name="T5" fmla="*/ 207 h 207"/>
                <a:gd name="T6" fmla="*/ 0 w 292"/>
                <a:gd name="T7" fmla="*/ 187 h 207"/>
                <a:gd name="T8" fmla="*/ 0 w 292"/>
                <a:gd name="T9" fmla="*/ 20 h 207"/>
                <a:gd name="T10" fmla="*/ 20 w 292"/>
                <a:gd name="T11" fmla="*/ 0 h 207"/>
                <a:gd name="T12" fmla="*/ 272 w 292"/>
                <a:gd name="T13" fmla="*/ 0 h 207"/>
                <a:gd name="T14" fmla="*/ 292 w 292"/>
                <a:gd name="T15" fmla="*/ 20 h 207"/>
                <a:gd name="T16" fmla="*/ 292 w 292"/>
                <a:gd name="T17" fmla="*/ 187 h 207"/>
                <a:gd name="T18" fmla="*/ 263 w 292"/>
                <a:gd name="T19" fmla="*/ 22 h 207"/>
                <a:gd name="T20" fmla="*/ 29 w 292"/>
                <a:gd name="T21" fmla="*/ 22 h 207"/>
                <a:gd name="T22" fmla="*/ 29 w 292"/>
                <a:gd name="T23" fmla="*/ 182 h 207"/>
                <a:gd name="T24" fmla="*/ 263 w 292"/>
                <a:gd name="T25" fmla="*/ 182 h 207"/>
                <a:gd name="T26" fmla="*/ 263 w 292"/>
                <a:gd name="T27" fmla="*/ 2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207">
                  <a:moveTo>
                    <a:pt x="292" y="187"/>
                  </a:moveTo>
                  <a:cubicBezTo>
                    <a:pt x="292" y="198"/>
                    <a:pt x="283" y="207"/>
                    <a:pt x="272" y="207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9" y="207"/>
                    <a:pt x="0" y="198"/>
                    <a:pt x="0" y="18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83" y="0"/>
                    <a:pt x="292" y="9"/>
                    <a:pt x="292" y="20"/>
                  </a:cubicBezTo>
                  <a:lnTo>
                    <a:pt x="292" y="187"/>
                  </a:lnTo>
                  <a:close/>
                  <a:moveTo>
                    <a:pt x="26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63" y="182"/>
                    <a:pt x="263" y="182"/>
                    <a:pt x="263" y="182"/>
                  </a:cubicBezTo>
                  <a:lnTo>
                    <a:pt x="263" y="22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4" name="矩形 33"/>
            <p:cNvSpPr/>
            <p:nvPr/>
          </p:nvSpPr>
          <p:spPr>
            <a:xfrm>
              <a:off x="5171376" y="3564565"/>
              <a:ext cx="10432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Environment</a:t>
              </a:r>
            </a:p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    Servers </a:t>
              </a:r>
              <a:endParaRPr lang="zh-CN" altLang="en-US" sz="1200" b="1" dirty="0">
                <a:solidFill>
                  <a:srgbClr val="1C2B38"/>
                </a:solidFill>
              </a:endParaRPr>
            </a:p>
          </p:txBody>
        </p:sp>
      </p:grpSp>
      <p:sp>
        <p:nvSpPr>
          <p:cNvPr id="4" name="椭圆 3"/>
          <p:cNvSpPr/>
          <p:nvPr/>
        </p:nvSpPr>
        <p:spPr>
          <a:xfrm>
            <a:off x="3712990" y="3116682"/>
            <a:ext cx="1710444" cy="905318"/>
          </a:xfrm>
          <a:prstGeom prst="ellipse">
            <a:avLst/>
          </a:prstGeom>
          <a:solidFill>
            <a:schemeClr val="bg1"/>
          </a:solidFill>
          <a:ln w="952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</a:rPr>
              <a:t>UiAutomator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46689" y="1036111"/>
            <a:ext cx="1417141" cy="1005367"/>
            <a:chOff x="4940662" y="3331109"/>
            <a:chExt cx="1417141" cy="1005367"/>
          </a:xfrm>
        </p:grpSpPr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4940662" y="3331109"/>
              <a:ext cx="1417141" cy="1005367"/>
            </a:xfrm>
            <a:custGeom>
              <a:avLst/>
              <a:gdLst>
                <a:gd name="T0" fmla="*/ 292 w 292"/>
                <a:gd name="T1" fmla="*/ 187 h 207"/>
                <a:gd name="T2" fmla="*/ 272 w 292"/>
                <a:gd name="T3" fmla="*/ 207 h 207"/>
                <a:gd name="T4" fmla="*/ 20 w 292"/>
                <a:gd name="T5" fmla="*/ 207 h 207"/>
                <a:gd name="T6" fmla="*/ 0 w 292"/>
                <a:gd name="T7" fmla="*/ 187 h 207"/>
                <a:gd name="T8" fmla="*/ 0 w 292"/>
                <a:gd name="T9" fmla="*/ 20 h 207"/>
                <a:gd name="T10" fmla="*/ 20 w 292"/>
                <a:gd name="T11" fmla="*/ 0 h 207"/>
                <a:gd name="T12" fmla="*/ 272 w 292"/>
                <a:gd name="T13" fmla="*/ 0 h 207"/>
                <a:gd name="T14" fmla="*/ 292 w 292"/>
                <a:gd name="T15" fmla="*/ 20 h 207"/>
                <a:gd name="T16" fmla="*/ 292 w 292"/>
                <a:gd name="T17" fmla="*/ 187 h 207"/>
                <a:gd name="T18" fmla="*/ 263 w 292"/>
                <a:gd name="T19" fmla="*/ 22 h 207"/>
                <a:gd name="T20" fmla="*/ 29 w 292"/>
                <a:gd name="T21" fmla="*/ 22 h 207"/>
                <a:gd name="T22" fmla="*/ 29 w 292"/>
                <a:gd name="T23" fmla="*/ 182 h 207"/>
                <a:gd name="T24" fmla="*/ 263 w 292"/>
                <a:gd name="T25" fmla="*/ 182 h 207"/>
                <a:gd name="T26" fmla="*/ 263 w 292"/>
                <a:gd name="T27" fmla="*/ 2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2" h="207">
                  <a:moveTo>
                    <a:pt x="292" y="187"/>
                  </a:moveTo>
                  <a:cubicBezTo>
                    <a:pt x="292" y="198"/>
                    <a:pt x="283" y="207"/>
                    <a:pt x="272" y="207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9" y="207"/>
                    <a:pt x="0" y="198"/>
                    <a:pt x="0" y="18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83" y="0"/>
                    <a:pt x="292" y="9"/>
                    <a:pt x="292" y="20"/>
                  </a:cubicBezTo>
                  <a:lnTo>
                    <a:pt x="292" y="187"/>
                  </a:lnTo>
                  <a:close/>
                  <a:moveTo>
                    <a:pt x="263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63" y="182"/>
                    <a:pt x="263" y="182"/>
                    <a:pt x="263" y="182"/>
                  </a:cubicBezTo>
                  <a:lnTo>
                    <a:pt x="263" y="22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sp>
          <p:nvSpPr>
            <p:cNvPr id="37" name="矩形 36"/>
            <p:cNvSpPr/>
            <p:nvPr/>
          </p:nvSpPr>
          <p:spPr>
            <a:xfrm>
              <a:off x="5171376" y="3564565"/>
              <a:ext cx="7566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   </a:t>
              </a:r>
              <a:r>
                <a:rPr lang="en-US" altLang="zh-CN" sz="1200" b="1" dirty="0">
                  <a:solidFill>
                    <a:srgbClr val="1C2B38"/>
                  </a:solidFill>
                </a:rPr>
                <a:t> </a:t>
              </a:r>
              <a:r>
                <a:rPr lang="en-US" altLang="zh-CN" sz="1200" b="1" dirty="0" smtClean="0">
                  <a:solidFill>
                    <a:srgbClr val="1C2B38"/>
                  </a:solidFill>
                </a:rPr>
                <a:t> Test </a:t>
              </a:r>
            </a:p>
            <a:p>
              <a:r>
                <a:rPr lang="en-US" altLang="zh-CN" sz="1200" b="1" dirty="0" smtClean="0">
                  <a:solidFill>
                    <a:srgbClr val="1C2B38"/>
                  </a:solidFill>
                </a:rPr>
                <a:t>   Servers</a:t>
              </a:r>
              <a:endParaRPr lang="zh-CN" altLang="en-US" sz="1200" b="1" dirty="0">
                <a:solidFill>
                  <a:srgbClr val="1C2B38"/>
                </a:solidFill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5402103" y="2058318"/>
            <a:ext cx="12115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solidFill>
                  <a:srgbClr val="1C2B38"/>
                </a:solidFill>
              </a:rPr>
              <a:t>  Tcp Server</a:t>
            </a:r>
          </a:p>
        </p:txBody>
      </p:sp>
      <p:sp>
        <p:nvSpPr>
          <p:cNvPr id="8" name="左右箭头 7"/>
          <p:cNvSpPr/>
          <p:nvPr/>
        </p:nvSpPr>
        <p:spPr>
          <a:xfrm>
            <a:off x="4375675" y="1373573"/>
            <a:ext cx="987692" cy="27655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Command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左右箭头 40"/>
          <p:cNvSpPr/>
          <p:nvPr/>
        </p:nvSpPr>
        <p:spPr>
          <a:xfrm>
            <a:off x="1944451" y="1343129"/>
            <a:ext cx="844801" cy="27523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Script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左箭头 41"/>
          <p:cNvSpPr/>
          <p:nvPr/>
        </p:nvSpPr>
        <p:spPr>
          <a:xfrm rot="2612728">
            <a:off x="3573213" y="2537482"/>
            <a:ext cx="724008" cy="321640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r>
              <a:rPr lang="en-US" altLang="zh-CN" sz="1200" dirty="0" smtClean="0">
                <a:solidFill>
                  <a:schemeClr val="tx1"/>
                </a:solidFill>
              </a:rPr>
              <a:t>lient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 rot="18860572">
            <a:off x="5025879" y="2499124"/>
            <a:ext cx="754786" cy="35025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</a:t>
            </a:r>
            <a:r>
              <a:rPr lang="en-US" altLang="zh-CN" sz="1200" dirty="0" smtClean="0">
                <a:solidFill>
                  <a:schemeClr val="tx1"/>
                </a:solidFill>
              </a:rPr>
              <a:t>erver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左箭头 45"/>
          <p:cNvSpPr/>
          <p:nvPr/>
        </p:nvSpPr>
        <p:spPr>
          <a:xfrm rot="2612728">
            <a:off x="6083537" y="2535994"/>
            <a:ext cx="724008" cy="321640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Control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左右箭头 37"/>
          <p:cNvSpPr/>
          <p:nvPr/>
        </p:nvSpPr>
        <p:spPr>
          <a:xfrm>
            <a:off x="6328300" y="1367630"/>
            <a:ext cx="844801" cy="27523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Log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Shape 117"/>
          <p:cNvSpPr/>
          <p:nvPr/>
        </p:nvSpPr>
        <p:spPr>
          <a:xfrm>
            <a:off x="-1" y="5114449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45" name="矩形 44"/>
          <p:cNvSpPr/>
          <p:nvPr/>
        </p:nvSpPr>
        <p:spPr>
          <a:xfrm>
            <a:off x="3445947" y="2882451"/>
            <a:ext cx="2250428" cy="1356451"/>
          </a:xfrm>
          <a:prstGeom prst="rect">
            <a:avLst/>
          </a:prstGeom>
          <a:solidFill>
            <a:schemeClr val="accent1">
              <a:alpha val="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878890" y="2880844"/>
            <a:ext cx="2250428" cy="1356451"/>
          </a:xfrm>
          <a:prstGeom prst="rect">
            <a:avLst/>
          </a:prstGeom>
          <a:solidFill>
            <a:schemeClr val="accent1">
              <a:alpha val="3000"/>
            </a:schemeClr>
          </a:solidFill>
          <a:ln>
            <a:solidFill>
              <a:srgbClr val="FEA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621283" y="879489"/>
            <a:ext cx="2250428" cy="1356451"/>
          </a:xfrm>
          <a:prstGeom prst="rect">
            <a:avLst/>
          </a:prstGeom>
          <a:solidFill>
            <a:schemeClr val="accent1">
              <a:alpha val="3000"/>
            </a:schemeClr>
          </a:solidFill>
          <a:ln>
            <a:solidFill>
              <a:srgbClr val="FC611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17789" y="925494"/>
            <a:ext cx="2250428" cy="1356451"/>
          </a:xfrm>
          <a:prstGeom prst="rect">
            <a:avLst/>
          </a:prstGeom>
          <a:solidFill>
            <a:schemeClr val="accent1">
              <a:alpha val="3000"/>
            </a:schemeClr>
          </a:solidFill>
          <a:ln>
            <a:solidFill>
              <a:srgbClr val="FFC54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03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1" name="AutoShape 4"/>
          <p:cNvSpPr>
            <a:spLocks noChangeAspect="1" noChangeArrowheads="1" noTextEdit="1"/>
          </p:cNvSpPr>
          <p:nvPr/>
        </p:nvSpPr>
        <p:spPr bwMode="auto">
          <a:xfrm>
            <a:off x="3886919" y="4022000"/>
            <a:ext cx="1515184" cy="105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38912" y="220492"/>
            <a:ext cx="2709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互联网电视应用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40" name="Shape 117"/>
          <p:cNvSpPr/>
          <p:nvPr/>
        </p:nvSpPr>
        <p:spPr>
          <a:xfrm>
            <a:off x="-1" y="5114449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59" y="925160"/>
            <a:ext cx="6238434" cy="3767337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619272" y="4687411"/>
            <a:ext cx="3154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Uiautomator</a:t>
            </a:r>
            <a:r>
              <a:rPr lang="zh-CN" altLang="en-US" sz="14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无法识别电视盒子</a:t>
            </a:r>
            <a:r>
              <a:rPr lang="zh-CN" altLang="en-US" sz="1400" b="1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</a:t>
            </a:r>
            <a:r>
              <a:rPr lang="zh-CN" altLang="en-US" sz="14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zh-CN" altLang="en-US" sz="14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091615" y="2085715"/>
            <a:ext cx="510579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rgbClr val="1C2B38"/>
                </a:solidFill>
                <a:ea typeface="楷体" panose="02010609060101010101" pitchFamily="49" charset="-122"/>
              </a:rPr>
              <a:t>Appium</a:t>
            </a:r>
            <a:r>
              <a:rPr lang="en-US" altLang="zh-CN" sz="24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如何模拟电视盒子的行为？</a:t>
            </a:r>
            <a:endParaRPr lang="en-US" altLang="zh-CN" sz="2400" b="1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/>
            <a:endParaRPr lang="zh-CN" altLang="en-US" sz="1050" dirty="0">
              <a:solidFill>
                <a:srgbClr val="1C2B38"/>
              </a:solidFill>
            </a:endParaRPr>
          </a:p>
        </p:txBody>
      </p:sp>
      <p:sp>
        <p:nvSpPr>
          <p:cNvPr id="31" name="AutoShape 4"/>
          <p:cNvSpPr>
            <a:spLocks noChangeAspect="1" noChangeArrowheads="1" noTextEdit="1"/>
          </p:cNvSpPr>
          <p:nvPr/>
        </p:nvSpPr>
        <p:spPr bwMode="auto">
          <a:xfrm>
            <a:off x="3886919" y="4022000"/>
            <a:ext cx="1515184" cy="105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38912" y="238019"/>
            <a:ext cx="2709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互联网电视应用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40" name="Shape 117"/>
          <p:cNvSpPr/>
          <p:nvPr/>
        </p:nvSpPr>
        <p:spPr>
          <a:xfrm>
            <a:off x="-1" y="5114449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04939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38912" y="220492"/>
            <a:ext cx="2709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互联网电视应用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40" name="Shape 117"/>
          <p:cNvSpPr/>
          <p:nvPr/>
        </p:nvSpPr>
        <p:spPr>
          <a:xfrm>
            <a:off x="-1" y="5114449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1" name="TextBox 25"/>
          <p:cNvSpPr txBox="1"/>
          <p:nvPr/>
        </p:nvSpPr>
        <p:spPr>
          <a:xfrm>
            <a:off x="935867" y="1062170"/>
            <a:ext cx="247215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00" b="1" dirty="0" smtClean="0">
                <a:solidFill>
                  <a:srgbClr val="1C2B38"/>
                </a:solidFill>
              </a:rPr>
              <a:t>Appium </a:t>
            </a:r>
            <a:r>
              <a:rPr lang="zh-CN" altLang="en-US" sz="2300" b="1" dirty="0" smtClean="0">
                <a:solidFill>
                  <a:srgbClr val="1C2B38"/>
                </a:solidFill>
              </a:rPr>
              <a:t>键盘处理</a:t>
            </a:r>
            <a:r>
              <a:rPr lang="en-US" altLang="zh-CN" sz="2300" b="1" dirty="0" smtClean="0">
                <a:solidFill>
                  <a:srgbClr val="1C2B38"/>
                </a:solidFill>
              </a:rPr>
              <a:t> 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17" y="743822"/>
            <a:ext cx="3562931" cy="37749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77168" y="1576039"/>
            <a:ext cx="356430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+mj-lt"/>
                <a:ea typeface="楷体" panose="02010609060101010101" pitchFamily="49" charset="-122"/>
              </a:rPr>
              <a:t>回车键</a:t>
            </a:r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   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  KEYCODE_ENTER                  66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确定键     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KEYCODE_DPAD_CENTER   23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向上         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KEYCODE_DPAD_UP            19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向下         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KEYCODE_DPAD_DOWN     20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向左         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KEYCODE_DPAD_LEFT         21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向右         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KEYCODE_DPAD_RIGHT      22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向上翻页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KEYCODE_PAGE_UP             92 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向下翻页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KEYCODE_PAGE_DOWN      93</a:t>
            </a:r>
            <a:endParaRPr lang="zh-CN" altLang="en-US" sz="1600" dirty="0">
              <a:latin typeface="+mj-lt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18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38912" y="220492"/>
            <a:ext cx="2709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互联网电视应用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40" name="Shape 117"/>
          <p:cNvSpPr/>
          <p:nvPr/>
        </p:nvSpPr>
        <p:spPr>
          <a:xfrm>
            <a:off x="-1" y="5114449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4" name="矩形 3"/>
          <p:cNvSpPr/>
          <p:nvPr/>
        </p:nvSpPr>
        <p:spPr>
          <a:xfrm>
            <a:off x="887053" y="1032732"/>
            <a:ext cx="575445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OTT</a:t>
            </a: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端测试步骤：</a:t>
            </a: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800" dirty="0">
                <a:latin typeface="+mj-lt"/>
                <a:ea typeface="楷体" panose="02010609060101010101" pitchFamily="49" charset="-122"/>
              </a:rPr>
              <a:t> </a:t>
            </a:r>
            <a:r>
              <a:rPr lang="en-US" altLang="zh-CN" sz="800" dirty="0" smtClean="0">
                <a:latin typeface="+mj-lt"/>
                <a:ea typeface="楷体" panose="02010609060101010101" pitchFamily="49" charset="-122"/>
              </a:rPr>
              <a:t>         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电视盒子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root </a:t>
            </a: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或设置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DNS</a:t>
            </a:r>
          </a:p>
          <a:p>
            <a:pPr>
              <a:lnSpc>
                <a:spcPct val="125000"/>
              </a:lnSpc>
            </a:pP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测试场景设置与环境服务化</a:t>
            </a: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 Appium</a:t>
            </a: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键盘模拟手动操作</a:t>
            </a: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获取日志分析数据上报</a:t>
            </a:r>
            <a:endParaRPr lang="zh-CN" altLang="en-US" sz="1600" dirty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4407003" y="961369"/>
            <a:ext cx="2404152" cy="667820"/>
          </a:xfrm>
          <a:prstGeom prst="cloudCallout">
            <a:avLst>
              <a:gd name="adj1" fmla="val -96047"/>
              <a:gd name="adj2" fmla="val 53268"/>
            </a:avLst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lt"/>
                <a:ea typeface="楷体" panose="02010609060101010101" pitchFamily="49" charset="-122"/>
              </a:rPr>
              <a:t>HOW</a:t>
            </a:r>
            <a:r>
              <a:rPr lang="zh-CN" altLang="en-US" dirty="0" smtClean="0">
                <a:latin typeface="+mj-lt"/>
                <a:ea typeface="楷体" panose="02010609060101010101" pitchFamily="49" charset="-122"/>
              </a:rPr>
              <a:t>？百度</a:t>
            </a:r>
            <a:endParaRPr lang="en-US" altLang="zh-CN" dirty="0" smtClean="0">
              <a:latin typeface="+mj-lt"/>
              <a:ea typeface="楷体" panose="02010609060101010101" pitchFamily="49" charset="-122"/>
            </a:endParaRPr>
          </a:p>
          <a:p>
            <a:pPr algn="ctr"/>
            <a:r>
              <a:rPr lang="en-US" altLang="zh-CN" dirty="0" smtClean="0">
                <a:latin typeface="+mj-lt"/>
                <a:ea typeface="楷体" panose="02010609060101010101" pitchFamily="49" charset="-122"/>
              </a:rPr>
              <a:t>WHY? </a:t>
            </a:r>
          </a:p>
        </p:txBody>
      </p:sp>
      <p:sp>
        <p:nvSpPr>
          <p:cNvPr id="19" name="云形标注 18"/>
          <p:cNvSpPr/>
          <p:nvPr/>
        </p:nvSpPr>
        <p:spPr>
          <a:xfrm>
            <a:off x="4617378" y="1916245"/>
            <a:ext cx="3905892" cy="667820"/>
          </a:xfrm>
          <a:prstGeom prst="cloudCallout">
            <a:avLst>
              <a:gd name="adj1" fmla="val -85034"/>
              <a:gd name="adj2" fmla="val 16345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j-lt"/>
                <a:ea typeface="楷体" panose="02010609060101010101" pitchFamily="49" charset="-122"/>
              </a:rPr>
              <a:t>HOW</a:t>
            </a:r>
            <a:r>
              <a:rPr lang="zh-CN" altLang="en-US" dirty="0" smtClean="0">
                <a:latin typeface="+mj-lt"/>
                <a:ea typeface="楷体" panose="02010609060101010101" pitchFamily="49" charset="-122"/>
              </a:rPr>
              <a:t>？搭建服务</a:t>
            </a:r>
            <a:endParaRPr lang="en-US" altLang="zh-CN" dirty="0" smtClean="0">
              <a:latin typeface="+mj-lt"/>
              <a:ea typeface="楷体" panose="02010609060101010101" pitchFamily="49" charset="-122"/>
            </a:endParaRPr>
          </a:p>
          <a:p>
            <a:pPr algn="ctr"/>
            <a:r>
              <a:rPr lang="en-US" altLang="zh-CN" dirty="0" smtClean="0">
                <a:latin typeface="+mj-lt"/>
                <a:ea typeface="楷体" panose="02010609060101010101" pitchFamily="49" charset="-122"/>
              </a:rPr>
              <a:t>WHY</a:t>
            </a:r>
            <a:r>
              <a:rPr lang="zh-CN" altLang="en-US" dirty="0" smtClean="0">
                <a:latin typeface="+mj-lt"/>
                <a:ea typeface="楷体" panose="02010609060101010101" pitchFamily="49" charset="-122"/>
              </a:rPr>
              <a:t>？ 异常场景可控</a:t>
            </a:r>
            <a:endParaRPr lang="en-US" altLang="zh-CN" dirty="0" smtClean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0" name="云形标注 19"/>
          <p:cNvSpPr/>
          <p:nvPr/>
        </p:nvSpPr>
        <p:spPr>
          <a:xfrm>
            <a:off x="4463142" y="2849351"/>
            <a:ext cx="2250041" cy="667820"/>
          </a:xfrm>
          <a:prstGeom prst="cloudCallout">
            <a:avLst>
              <a:gd name="adj1" fmla="val -102552"/>
              <a:gd name="adj2" fmla="val -28655"/>
            </a:avLst>
          </a:prstGeom>
          <a:solidFill>
            <a:srgbClr val="1C2B38"/>
          </a:solidFill>
          <a:ln>
            <a:solidFill>
              <a:srgbClr val="1C2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lt"/>
                <a:ea typeface="楷体" panose="02010609060101010101" pitchFamily="49" charset="-122"/>
              </a:rPr>
              <a:t>如何快进？</a:t>
            </a:r>
            <a:endParaRPr lang="en-US" altLang="zh-CN" dirty="0" smtClean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1" name="云形标注 20"/>
          <p:cNvSpPr/>
          <p:nvPr/>
        </p:nvSpPr>
        <p:spPr>
          <a:xfrm>
            <a:off x="4469870" y="3738147"/>
            <a:ext cx="2404152" cy="667820"/>
          </a:xfrm>
          <a:prstGeom prst="cloudCallout">
            <a:avLst>
              <a:gd name="adj1" fmla="val -108440"/>
              <a:gd name="adj2" fmla="val -62116"/>
            </a:avLst>
          </a:prstGeom>
          <a:solidFill>
            <a:srgbClr val="FEAF00"/>
          </a:solidFill>
          <a:ln>
            <a:solidFill>
              <a:srgbClr val="FEA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+mj-lt"/>
                <a:ea typeface="楷体" panose="02010609060101010101" pitchFamily="49" charset="-122"/>
              </a:rPr>
              <a:t>就这样结束？</a:t>
            </a:r>
            <a:endParaRPr lang="en-US" altLang="zh-CN" dirty="0" smtClean="0">
              <a:latin typeface="+mj-lt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65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38912" y="220492"/>
            <a:ext cx="2709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互联网电视应用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40" name="Shape 117"/>
          <p:cNvSpPr/>
          <p:nvPr/>
        </p:nvSpPr>
        <p:spPr>
          <a:xfrm>
            <a:off x="-1" y="5114449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4" name="矩形 3"/>
          <p:cNvSpPr/>
          <p:nvPr/>
        </p:nvSpPr>
        <p:spPr>
          <a:xfrm>
            <a:off x="283464" y="1873430"/>
            <a:ext cx="62472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                                                    打开芒果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TV</a:t>
            </a:r>
          </a:p>
          <a:p>
            <a:pPr>
              <a:lnSpc>
                <a:spcPct val="125000"/>
              </a:lnSpc>
            </a:pP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                                                    </a:t>
            </a: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点击用户登录</a:t>
            </a: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                                                   </a:t>
            </a: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用户输入用户名和密码，转入登录成功页</a:t>
            </a: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                                                   </a:t>
            </a: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返回，进入首页的搜索</a:t>
            </a: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                                                   </a:t>
            </a: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搜索“妈妈是超人”</a:t>
            </a: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                                                    </a:t>
            </a: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播放广告</a:t>
            </a: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                                                   </a:t>
            </a: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点击广告页面上“会员免广告”</a:t>
            </a: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                                                   </a:t>
            </a: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进入会员购买页面</a:t>
            </a: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+mj-lt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latin typeface="+mj-lt"/>
                <a:ea typeface="楷体" panose="02010609060101010101" pitchFamily="49" charset="-122"/>
              </a:rPr>
              <a:t>                                                   </a:t>
            </a:r>
            <a:r>
              <a:rPr lang="zh-CN" altLang="en-US" sz="1600" dirty="0" smtClean="0">
                <a:latin typeface="+mj-lt"/>
                <a:ea typeface="楷体" panose="02010609060101010101" pitchFamily="49" charset="-122"/>
              </a:rPr>
              <a:t>购买失败，退出</a:t>
            </a:r>
            <a:endParaRPr lang="en-US" altLang="zh-CN" sz="1600" dirty="0" smtClean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 rot="3735979">
            <a:off x="1467077" y="2563801"/>
            <a:ext cx="1013739" cy="1013739"/>
          </a:xfrm>
          <a:custGeom>
            <a:avLst/>
            <a:gdLst>
              <a:gd name="T0" fmla="*/ 234 w 234"/>
              <a:gd name="T1" fmla="*/ 110 h 234"/>
              <a:gd name="T2" fmla="*/ 234 w 234"/>
              <a:gd name="T3" fmla="*/ 30 h 234"/>
              <a:gd name="T4" fmla="*/ 234 w 234"/>
              <a:gd name="T5" fmla="*/ 0 h 234"/>
              <a:gd name="T6" fmla="*/ 204 w 234"/>
              <a:gd name="T7" fmla="*/ 0 h 234"/>
              <a:gd name="T8" fmla="*/ 122 w 234"/>
              <a:gd name="T9" fmla="*/ 0 h 234"/>
              <a:gd name="T10" fmla="*/ 121 w 234"/>
              <a:gd name="T11" fmla="*/ 0 h 234"/>
              <a:gd name="T12" fmla="*/ 117 w 234"/>
              <a:gd name="T13" fmla="*/ 0 h 234"/>
              <a:gd name="T14" fmla="*/ 0 w 234"/>
              <a:gd name="T15" fmla="*/ 117 h 234"/>
              <a:gd name="T16" fmla="*/ 117 w 234"/>
              <a:gd name="T17" fmla="*/ 234 h 234"/>
              <a:gd name="T18" fmla="*/ 234 w 234"/>
              <a:gd name="T19" fmla="*/ 117 h 234"/>
              <a:gd name="T20" fmla="*/ 234 w 234"/>
              <a:gd name="T21" fmla="*/ 11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4" h="234">
                <a:moveTo>
                  <a:pt x="234" y="110"/>
                </a:moveTo>
                <a:cubicBezTo>
                  <a:pt x="234" y="30"/>
                  <a:pt x="234" y="30"/>
                  <a:pt x="234" y="30"/>
                </a:cubicBezTo>
                <a:cubicBezTo>
                  <a:pt x="234" y="0"/>
                  <a:pt x="234" y="0"/>
                  <a:pt x="234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1" y="0"/>
                  <a:pt x="121" y="0"/>
                </a:cubicBezTo>
                <a:cubicBezTo>
                  <a:pt x="120" y="0"/>
                  <a:pt x="119" y="0"/>
                  <a:pt x="117" y="0"/>
                </a:cubicBezTo>
                <a:cubicBezTo>
                  <a:pt x="53" y="0"/>
                  <a:pt x="0" y="52"/>
                  <a:pt x="0" y="117"/>
                </a:cubicBezTo>
                <a:cubicBezTo>
                  <a:pt x="0" y="181"/>
                  <a:pt x="53" y="234"/>
                  <a:pt x="117" y="234"/>
                </a:cubicBezTo>
                <a:cubicBezTo>
                  <a:pt x="182" y="234"/>
                  <a:pt x="234" y="181"/>
                  <a:pt x="234" y="117"/>
                </a:cubicBezTo>
                <a:cubicBezTo>
                  <a:pt x="234" y="115"/>
                  <a:pt x="234" y="112"/>
                  <a:pt x="234" y="110"/>
                </a:cubicBezTo>
                <a:close/>
              </a:path>
            </a:pathLst>
          </a:custGeom>
          <a:solidFill>
            <a:srgbClr val="1C2B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Freeform 57"/>
          <p:cNvSpPr>
            <a:spLocks/>
          </p:cNvSpPr>
          <p:nvPr/>
        </p:nvSpPr>
        <p:spPr bwMode="auto">
          <a:xfrm rot="11547563">
            <a:off x="5032753" y="1399950"/>
            <a:ext cx="1011907" cy="1013739"/>
          </a:xfrm>
          <a:custGeom>
            <a:avLst/>
            <a:gdLst>
              <a:gd name="T0" fmla="*/ 233 w 234"/>
              <a:gd name="T1" fmla="*/ 110 h 234"/>
              <a:gd name="T2" fmla="*/ 233 w 234"/>
              <a:gd name="T3" fmla="*/ 30 h 234"/>
              <a:gd name="T4" fmla="*/ 233 w 234"/>
              <a:gd name="T5" fmla="*/ 0 h 234"/>
              <a:gd name="T6" fmla="*/ 203 w 234"/>
              <a:gd name="T7" fmla="*/ 0 h 234"/>
              <a:gd name="T8" fmla="*/ 121 w 234"/>
              <a:gd name="T9" fmla="*/ 0 h 234"/>
              <a:gd name="T10" fmla="*/ 120 w 234"/>
              <a:gd name="T11" fmla="*/ 0 h 234"/>
              <a:gd name="T12" fmla="*/ 117 w 234"/>
              <a:gd name="T13" fmla="*/ 0 h 234"/>
              <a:gd name="T14" fmla="*/ 0 w 234"/>
              <a:gd name="T15" fmla="*/ 117 h 234"/>
              <a:gd name="T16" fmla="*/ 117 w 234"/>
              <a:gd name="T17" fmla="*/ 234 h 234"/>
              <a:gd name="T18" fmla="*/ 234 w 234"/>
              <a:gd name="T19" fmla="*/ 117 h 234"/>
              <a:gd name="T20" fmla="*/ 233 w 234"/>
              <a:gd name="T21" fmla="*/ 11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4" h="234">
                <a:moveTo>
                  <a:pt x="233" y="110"/>
                </a:moveTo>
                <a:cubicBezTo>
                  <a:pt x="233" y="30"/>
                  <a:pt x="233" y="30"/>
                  <a:pt x="233" y="30"/>
                </a:cubicBezTo>
                <a:cubicBezTo>
                  <a:pt x="233" y="0"/>
                  <a:pt x="233" y="0"/>
                  <a:pt x="233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119" y="0"/>
                  <a:pt x="118" y="0"/>
                  <a:pt x="117" y="0"/>
                </a:cubicBezTo>
                <a:cubicBezTo>
                  <a:pt x="52" y="0"/>
                  <a:pt x="0" y="52"/>
                  <a:pt x="0" y="117"/>
                </a:cubicBezTo>
                <a:cubicBezTo>
                  <a:pt x="0" y="181"/>
                  <a:pt x="52" y="234"/>
                  <a:pt x="117" y="234"/>
                </a:cubicBezTo>
                <a:cubicBezTo>
                  <a:pt x="181" y="234"/>
                  <a:pt x="234" y="181"/>
                  <a:pt x="234" y="117"/>
                </a:cubicBezTo>
                <a:cubicBezTo>
                  <a:pt x="234" y="115"/>
                  <a:pt x="233" y="112"/>
                  <a:pt x="233" y="11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Freeform 107"/>
          <p:cNvSpPr>
            <a:spLocks/>
          </p:cNvSpPr>
          <p:nvPr/>
        </p:nvSpPr>
        <p:spPr bwMode="auto">
          <a:xfrm rot="14841227">
            <a:off x="4770259" y="4044405"/>
            <a:ext cx="1011907" cy="1013739"/>
          </a:xfrm>
          <a:custGeom>
            <a:avLst/>
            <a:gdLst>
              <a:gd name="T0" fmla="*/ 233 w 234"/>
              <a:gd name="T1" fmla="*/ 110 h 234"/>
              <a:gd name="T2" fmla="*/ 233 w 234"/>
              <a:gd name="T3" fmla="*/ 30 h 234"/>
              <a:gd name="T4" fmla="*/ 233 w 234"/>
              <a:gd name="T5" fmla="*/ 0 h 234"/>
              <a:gd name="T6" fmla="*/ 204 w 234"/>
              <a:gd name="T7" fmla="*/ 0 h 234"/>
              <a:gd name="T8" fmla="*/ 121 w 234"/>
              <a:gd name="T9" fmla="*/ 0 h 234"/>
              <a:gd name="T10" fmla="*/ 120 w 234"/>
              <a:gd name="T11" fmla="*/ 0 h 234"/>
              <a:gd name="T12" fmla="*/ 117 w 234"/>
              <a:gd name="T13" fmla="*/ 0 h 234"/>
              <a:gd name="T14" fmla="*/ 0 w 234"/>
              <a:gd name="T15" fmla="*/ 117 h 234"/>
              <a:gd name="T16" fmla="*/ 117 w 234"/>
              <a:gd name="T17" fmla="*/ 234 h 234"/>
              <a:gd name="T18" fmla="*/ 234 w 234"/>
              <a:gd name="T19" fmla="*/ 117 h 234"/>
              <a:gd name="T20" fmla="*/ 233 w 234"/>
              <a:gd name="T21" fmla="*/ 11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4" h="234">
                <a:moveTo>
                  <a:pt x="233" y="110"/>
                </a:moveTo>
                <a:cubicBezTo>
                  <a:pt x="233" y="30"/>
                  <a:pt x="233" y="30"/>
                  <a:pt x="233" y="30"/>
                </a:cubicBezTo>
                <a:cubicBezTo>
                  <a:pt x="233" y="0"/>
                  <a:pt x="233" y="0"/>
                  <a:pt x="233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0" y="0"/>
                </a:cubicBezTo>
                <a:cubicBezTo>
                  <a:pt x="119" y="0"/>
                  <a:pt x="118" y="0"/>
                  <a:pt x="117" y="0"/>
                </a:cubicBezTo>
                <a:cubicBezTo>
                  <a:pt x="52" y="0"/>
                  <a:pt x="0" y="52"/>
                  <a:pt x="0" y="117"/>
                </a:cubicBezTo>
                <a:cubicBezTo>
                  <a:pt x="0" y="181"/>
                  <a:pt x="52" y="234"/>
                  <a:pt x="117" y="234"/>
                </a:cubicBezTo>
                <a:cubicBezTo>
                  <a:pt x="181" y="234"/>
                  <a:pt x="234" y="181"/>
                  <a:pt x="234" y="117"/>
                </a:cubicBezTo>
                <a:cubicBezTo>
                  <a:pt x="234" y="115"/>
                  <a:pt x="234" y="112"/>
                  <a:pt x="233" y="110"/>
                </a:cubicBezTo>
                <a:close/>
              </a:path>
            </a:pathLst>
          </a:custGeom>
          <a:solidFill>
            <a:srgbClr val="FFC5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Freeform 135"/>
          <p:cNvSpPr>
            <a:spLocks/>
          </p:cNvSpPr>
          <p:nvPr/>
        </p:nvSpPr>
        <p:spPr bwMode="auto">
          <a:xfrm rot="12351459">
            <a:off x="5978916" y="2771770"/>
            <a:ext cx="1011907" cy="1013739"/>
          </a:xfrm>
          <a:custGeom>
            <a:avLst/>
            <a:gdLst>
              <a:gd name="T0" fmla="*/ 234 w 234"/>
              <a:gd name="T1" fmla="*/ 110 h 234"/>
              <a:gd name="T2" fmla="*/ 234 w 234"/>
              <a:gd name="T3" fmla="*/ 30 h 234"/>
              <a:gd name="T4" fmla="*/ 234 w 234"/>
              <a:gd name="T5" fmla="*/ 0 h 234"/>
              <a:gd name="T6" fmla="*/ 204 w 234"/>
              <a:gd name="T7" fmla="*/ 0 h 234"/>
              <a:gd name="T8" fmla="*/ 122 w 234"/>
              <a:gd name="T9" fmla="*/ 0 h 234"/>
              <a:gd name="T10" fmla="*/ 121 w 234"/>
              <a:gd name="T11" fmla="*/ 0 h 234"/>
              <a:gd name="T12" fmla="*/ 117 w 234"/>
              <a:gd name="T13" fmla="*/ 0 h 234"/>
              <a:gd name="T14" fmla="*/ 0 w 234"/>
              <a:gd name="T15" fmla="*/ 117 h 234"/>
              <a:gd name="T16" fmla="*/ 117 w 234"/>
              <a:gd name="T17" fmla="*/ 234 h 234"/>
              <a:gd name="T18" fmla="*/ 234 w 234"/>
              <a:gd name="T19" fmla="*/ 117 h 234"/>
              <a:gd name="T20" fmla="*/ 234 w 234"/>
              <a:gd name="T21" fmla="*/ 11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4" h="234">
                <a:moveTo>
                  <a:pt x="234" y="110"/>
                </a:moveTo>
                <a:cubicBezTo>
                  <a:pt x="234" y="30"/>
                  <a:pt x="234" y="30"/>
                  <a:pt x="234" y="30"/>
                </a:cubicBezTo>
                <a:cubicBezTo>
                  <a:pt x="234" y="0"/>
                  <a:pt x="234" y="0"/>
                  <a:pt x="234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19" y="0"/>
                  <a:pt x="118" y="0"/>
                  <a:pt x="117" y="0"/>
                </a:cubicBezTo>
                <a:cubicBezTo>
                  <a:pt x="53" y="0"/>
                  <a:pt x="0" y="52"/>
                  <a:pt x="0" y="117"/>
                </a:cubicBezTo>
                <a:cubicBezTo>
                  <a:pt x="0" y="181"/>
                  <a:pt x="53" y="234"/>
                  <a:pt x="117" y="234"/>
                </a:cubicBezTo>
                <a:cubicBezTo>
                  <a:pt x="182" y="234"/>
                  <a:pt x="234" y="181"/>
                  <a:pt x="234" y="117"/>
                </a:cubicBezTo>
                <a:cubicBezTo>
                  <a:pt x="234" y="115"/>
                  <a:pt x="234" y="112"/>
                  <a:pt x="234" y="110"/>
                </a:cubicBezTo>
                <a:close/>
              </a:path>
            </a:pathLst>
          </a:custGeom>
          <a:solidFill>
            <a:srgbClr val="464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TextBox 4540"/>
          <p:cNvSpPr txBox="1"/>
          <p:nvPr/>
        </p:nvSpPr>
        <p:spPr>
          <a:xfrm>
            <a:off x="5138596" y="16759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会员</a:t>
            </a:r>
          </a:p>
        </p:txBody>
      </p:sp>
      <p:sp>
        <p:nvSpPr>
          <p:cNvPr id="35" name="TextBox 482"/>
          <p:cNvSpPr txBox="1"/>
          <p:nvPr/>
        </p:nvSpPr>
        <p:spPr>
          <a:xfrm>
            <a:off x="1618120" y="28169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搜索</a:t>
            </a:r>
          </a:p>
        </p:txBody>
      </p:sp>
      <p:sp>
        <p:nvSpPr>
          <p:cNvPr id="36" name="TextBox 483"/>
          <p:cNvSpPr txBox="1"/>
          <p:nvPr/>
        </p:nvSpPr>
        <p:spPr>
          <a:xfrm>
            <a:off x="6098642" y="30478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广告</a:t>
            </a:r>
          </a:p>
        </p:txBody>
      </p:sp>
      <p:sp>
        <p:nvSpPr>
          <p:cNvPr id="37" name="TextBox 484"/>
          <p:cNvSpPr txBox="1"/>
          <p:nvPr/>
        </p:nvSpPr>
        <p:spPr>
          <a:xfrm>
            <a:off x="4876102" y="42941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支付</a:t>
            </a:r>
          </a:p>
        </p:txBody>
      </p:sp>
      <p:sp>
        <p:nvSpPr>
          <p:cNvPr id="38" name="矩形 37"/>
          <p:cNvSpPr/>
          <p:nvPr/>
        </p:nvSpPr>
        <p:spPr>
          <a:xfrm>
            <a:off x="801330" y="837814"/>
            <a:ext cx="3467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 smtClean="0">
                <a:ea typeface="楷体" panose="02010609060101010101" pitchFamily="49" charset="-122"/>
              </a:rPr>
              <a:t>自动化测试业务：购买会员支付功能</a:t>
            </a:r>
            <a:endParaRPr lang="en-US" altLang="zh-CN" sz="1600" dirty="0" smtClean="0"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ea typeface="楷体" panose="02010609060101010101" pitchFamily="49" charset="-122"/>
              </a:rPr>
              <a:t>自动化</a:t>
            </a:r>
            <a:r>
              <a:rPr lang="zh-CN" altLang="en-US" sz="1600" dirty="0">
                <a:ea typeface="楷体" panose="02010609060101010101" pitchFamily="49" charset="-122"/>
              </a:rPr>
              <a:t>测试模拟流程：</a:t>
            </a:r>
            <a:endParaRPr lang="zh-CN" altLang="en-US" sz="1600" dirty="0">
              <a:latin typeface="+mj-lt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2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38912" y="220492"/>
            <a:ext cx="2709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  <a:cs typeface="Arial Unicode MS" pitchFamily="34" charset="-122"/>
              </a:rPr>
              <a:t>互联网电视应用</a:t>
            </a:r>
            <a:endParaRPr lang="zh-CN" altLang="en-US" sz="2800" b="1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40" name="Shape 117"/>
          <p:cNvSpPr/>
          <p:nvPr/>
        </p:nvSpPr>
        <p:spPr>
          <a:xfrm>
            <a:off x="-1" y="5114449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43" name="image1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10" name="爱剪辑-我的视频.mp4_1.mp4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659" y="939646"/>
            <a:ext cx="6616835" cy="37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4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110" name="矩形 4109"/>
          <p:cNvSpPr/>
          <p:nvPr/>
        </p:nvSpPr>
        <p:spPr>
          <a:xfrm>
            <a:off x="610255" y="4397198"/>
            <a:ext cx="36236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截止到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2016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年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6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月</a:t>
            </a:r>
            <a:endParaRPr lang="zh-CN" altLang="en-US" sz="1600" dirty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61188" y="232251"/>
            <a:ext cx="2315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全</a:t>
            </a:r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屏加速度</a:t>
            </a:r>
            <a:endParaRPr lang="zh-CN" altLang="en-US" sz="2800" b="1" dirty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42" y="1810767"/>
            <a:ext cx="3408506" cy="20238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04645" y="3884166"/>
            <a:ext cx="38520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PC</a:t>
            </a:r>
            <a:r>
              <a:rPr lang="zh-CN" altLang="en-US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端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、移动端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(iPhone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i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Pad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Android)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OTT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端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(Android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Linux)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M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站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(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手机、平板</a:t>
            </a:r>
            <a:r>
              <a:rPr lang="en-US" altLang="zh-CN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sz="1600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AutoShape 3"/>
          <p:cNvSpPr>
            <a:spLocks noChangeAspect="1" noChangeArrowheads="1" noTextEdit="1"/>
          </p:cNvSpPr>
          <p:nvPr/>
        </p:nvSpPr>
        <p:spPr bwMode="auto">
          <a:xfrm>
            <a:off x="651956" y="1029678"/>
            <a:ext cx="8562975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426564" y="1144681"/>
            <a:ext cx="1745637" cy="419426"/>
          </a:xfrm>
          <a:prstGeom prst="rect">
            <a:avLst/>
          </a:prstGeom>
          <a:solidFill>
            <a:srgbClr val="FC61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32244" y="1144681"/>
            <a:ext cx="213995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710274" y="1011657"/>
            <a:ext cx="3856270" cy="410835"/>
          </a:xfrm>
          <a:prstGeom prst="rect">
            <a:avLst/>
          </a:prstGeom>
          <a:solidFill>
            <a:srgbClr val="FC6F3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1710273" y="1422493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  <a:close/>
              </a:path>
            </a:pathLst>
          </a:custGeom>
          <a:solidFill>
            <a:srgbClr val="CC5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1710273" y="1422493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426564" y="1799111"/>
            <a:ext cx="1745638" cy="436303"/>
          </a:xfrm>
          <a:prstGeom prst="rect">
            <a:avLst/>
          </a:prstGeom>
          <a:solidFill>
            <a:srgbClr val="1C2B3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2244" y="1762339"/>
            <a:ext cx="213995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1710273" y="1662913"/>
            <a:ext cx="3641949" cy="405814"/>
          </a:xfrm>
          <a:prstGeom prst="rect">
            <a:avLst/>
          </a:prstGeom>
          <a:solidFill>
            <a:srgbClr val="273B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297950" y="1717238"/>
            <a:ext cx="575054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5"/>
          <p:cNvSpPr>
            <a:spLocks/>
          </p:cNvSpPr>
          <p:nvPr/>
        </p:nvSpPr>
        <p:spPr bwMode="auto">
          <a:xfrm>
            <a:off x="1710273" y="2068727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>
            <a:off x="1710273" y="2068727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426563" y="2481659"/>
            <a:ext cx="1745638" cy="398722"/>
          </a:xfrm>
          <a:prstGeom prst="rect">
            <a:avLst/>
          </a:prstGeom>
          <a:solidFill>
            <a:srgbClr val="464F5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1710272" y="2314971"/>
            <a:ext cx="3137079" cy="398723"/>
          </a:xfrm>
          <a:prstGeom prst="rect">
            <a:avLst/>
          </a:prstGeom>
          <a:solidFill>
            <a:srgbClr val="505B6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1" name="Rectangle 20"/>
          <p:cNvSpPr>
            <a:spLocks noChangeArrowheads="1"/>
          </p:cNvSpPr>
          <p:nvPr/>
        </p:nvSpPr>
        <p:spPr bwMode="auto">
          <a:xfrm>
            <a:off x="2125884" y="2506644"/>
            <a:ext cx="4490456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1"/>
          <p:cNvSpPr>
            <a:spLocks/>
          </p:cNvSpPr>
          <p:nvPr/>
        </p:nvSpPr>
        <p:spPr bwMode="auto">
          <a:xfrm>
            <a:off x="1710272" y="2713694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  <a:close/>
              </a:path>
            </a:pathLst>
          </a:custGeom>
          <a:solidFill>
            <a:srgbClr val="343A4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3" name="Freeform 22"/>
          <p:cNvSpPr>
            <a:spLocks/>
          </p:cNvSpPr>
          <p:nvPr/>
        </p:nvSpPr>
        <p:spPr bwMode="auto">
          <a:xfrm>
            <a:off x="1710272" y="2713694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426564" y="3119651"/>
            <a:ext cx="1745638" cy="399028"/>
          </a:xfrm>
          <a:prstGeom prst="rect">
            <a:avLst/>
          </a:prstGeom>
          <a:solidFill>
            <a:srgbClr val="FFC54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32244" y="3454494"/>
            <a:ext cx="213995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1710273" y="2959198"/>
            <a:ext cx="2818829" cy="392794"/>
          </a:xfrm>
          <a:prstGeom prst="rect">
            <a:avLst/>
          </a:prstGeom>
          <a:solidFill>
            <a:srgbClr val="FFCC5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8" name="Rectangle 26"/>
          <p:cNvSpPr>
            <a:spLocks noChangeArrowheads="1"/>
          </p:cNvSpPr>
          <p:nvPr/>
        </p:nvSpPr>
        <p:spPr bwMode="auto">
          <a:xfrm>
            <a:off x="1710273" y="2878917"/>
            <a:ext cx="3274356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9" name="Freeform 27"/>
          <p:cNvSpPr>
            <a:spLocks/>
          </p:cNvSpPr>
          <p:nvPr/>
        </p:nvSpPr>
        <p:spPr bwMode="auto">
          <a:xfrm>
            <a:off x="1710273" y="3351992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40" name="Freeform 28"/>
          <p:cNvSpPr>
            <a:spLocks/>
          </p:cNvSpPr>
          <p:nvPr/>
        </p:nvSpPr>
        <p:spPr bwMode="auto">
          <a:xfrm>
            <a:off x="1710273" y="3351992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</a:path>
            </a:pathLst>
          </a:custGeom>
          <a:solidFill>
            <a:srgbClr val="EAA2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41" name="TextBox 28"/>
          <p:cNvSpPr txBox="1"/>
          <p:nvPr/>
        </p:nvSpPr>
        <p:spPr>
          <a:xfrm>
            <a:off x="426565" y="1098405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4000</a:t>
            </a:r>
            <a:r>
              <a:rPr lang="zh-CN" altLang="en-US" sz="2800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万</a:t>
            </a:r>
            <a:endParaRPr lang="zh-CN" altLang="en-US" sz="2800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43" name="TextBox 30"/>
          <p:cNvSpPr txBox="1"/>
          <p:nvPr/>
        </p:nvSpPr>
        <p:spPr>
          <a:xfrm>
            <a:off x="444853" y="1732594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3.01</a:t>
            </a:r>
            <a:r>
              <a:rPr lang="zh-CN" altLang="en-US" sz="2800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亿</a:t>
            </a:r>
            <a:endParaRPr lang="zh-CN" altLang="en-US" sz="2800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44" name="TextBox 31"/>
          <p:cNvSpPr txBox="1"/>
          <p:nvPr/>
        </p:nvSpPr>
        <p:spPr>
          <a:xfrm>
            <a:off x="426565" y="3034820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1.45</a:t>
            </a:r>
            <a:r>
              <a:rPr lang="zh-CN" altLang="en-US" sz="2800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亿</a:t>
            </a:r>
            <a:endParaRPr lang="zh-CN" altLang="en-US" sz="2800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45" name="TextBox 32"/>
          <p:cNvSpPr txBox="1"/>
          <p:nvPr/>
        </p:nvSpPr>
        <p:spPr>
          <a:xfrm>
            <a:off x="426564" y="2382233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2953</a:t>
            </a:r>
            <a:r>
              <a:rPr lang="zh-CN" altLang="en-US" sz="2800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万</a:t>
            </a:r>
            <a:endParaRPr lang="zh-CN" altLang="en-US" sz="2800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799067" y="1007153"/>
            <a:ext cx="3767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芒果</a:t>
            </a:r>
            <a:r>
              <a:rPr lang="en-US" altLang="zh-CN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TV</a:t>
            </a:r>
            <a:r>
              <a:rPr lang="zh-CN" altLang="en-US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全平台日均活跃用户数</a:t>
            </a:r>
            <a:endParaRPr lang="zh-CN" altLang="en-US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799067" y="1644417"/>
            <a:ext cx="3408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芒果</a:t>
            </a:r>
            <a:r>
              <a:rPr lang="en-US" altLang="zh-CN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TV</a:t>
            </a:r>
            <a:r>
              <a:rPr lang="zh-CN" altLang="en-US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手机</a:t>
            </a:r>
            <a:r>
              <a:rPr lang="en-US" altLang="zh-CN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安装激活量</a:t>
            </a:r>
            <a:endParaRPr lang="zh-CN" altLang="en-US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799067" y="2284036"/>
            <a:ext cx="3048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芒果</a:t>
            </a:r>
            <a:r>
              <a:rPr lang="en-US" altLang="zh-CN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TV OTT</a:t>
            </a:r>
            <a:r>
              <a:rPr lang="zh-CN" altLang="en-US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终端激活用户数</a:t>
            </a:r>
            <a:endParaRPr lang="zh-CN" altLang="en-US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799066" y="2922336"/>
            <a:ext cx="3512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PC</a:t>
            </a:r>
            <a:r>
              <a:rPr lang="zh-CN" altLang="en-US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端视频播放月覆盖人数</a:t>
            </a:r>
            <a:endParaRPr lang="zh-CN" altLang="en-US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auto">
          <a:xfrm>
            <a:off x="426564" y="3722161"/>
            <a:ext cx="1745637" cy="419426"/>
          </a:xfrm>
          <a:prstGeom prst="rect">
            <a:avLst/>
          </a:prstGeom>
          <a:solidFill>
            <a:srgbClr val="FC611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55" name="Rectangle 6"/>
          <p:cNvSpPr>
            <a:spLocks noChangeArrowheads="1"/>
          </p:cNvSpPr>
          <p:nvPr/>
        </p:nvSpPr>
        <p:spPr bwMode="auto">
          <a:xfrm>
            <a:off x="32244" y="3722161"/>
            <a:ext cx="213995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56" name="Rectangle 7"/>
          <p:cNvSpPr>
            <a:spLocks noChangeArrowheads="1"/>
          </p:cNvSpPr>
          <p:nvPr/>
        </p:nvSpPr>
        <p:spPr bwMode="auto">
          <a:xfrm>
            <a:off x="1710274" y="3621181"/>
            <a:ext cx="2680466" cy="378792"/>
          </a:xfrm>
          <a:prstGeom prst="rect">
            <a:avLst/>
          </a:prstGeom>
          <a:solidFill>
            <a:srgbClr val="FC6F3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57" name="Freeform 9"/>
          <p:cNvSpPr>
            <a:spLocks/>
          </p:cNvSpPr>
          <p:nvPr/>
        </p:nvSpPr>
        <p:spPr bwMode="auto">
          <a:xfrm>
            <a:off x="1710273" y="3999973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  <a:close/>
              </a:path>
            </a:pathLst>
          </a:custGeom>
          <a:solidFill>
            <a:srgbClr val="CC5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58" name="Freeform 10"/>
          <p:cNvSpPr>
            <a:spLocks/>
          </p:cNvSpPr>
          <p:nvPr/>
        </p:nvSpPr>
        <p:spPr bwMode="auto">
          <a:xfrm>
            <a:off x="1710273" y="3999973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59" name="TextBox 28"/>
          <p:cNvSpPr txBox="1"/>
          <p:nvPr/>
        </p:nvSpPr>
        <p:spPr>
          <a:xfrm>
            <a:off x="426565" y="3675885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1.6</a:t>
            </a:r>
            <a:r>
              <a:rPr lang="zh-CN" altLang="en-US" sz="2800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亿</a:t>
            </a:r>
            <a:endParaRPr lang="zh-CN" altLang="en-US" sz="2800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799067" y="3584633"/>
            <a:ext cx="3767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芒果</a:t>
            </a:r>
            <a:r>
              <a:rPr lang="en-US" altLang="zh-CN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TV</a:t>
            </a:r>
            <a:r>
              <a:rPr lang="zh-CN" altLang="en-US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日均</a:t>
            </a:r>
            <a:r>
              <a:rPr lang="en-US" altLang="zh-CN" dirty="0" smtClean="0">
                <a:solidFill>
                  <a:schemeClr val="bg1"/>
                </a:solidFill>
                <a:latin typeface="+mj-lt"/>
                <a:ea typeface="楷体" panose="02010609060101010101" pitchFamily="49" charset="-122"/>
              </a:rPr>
              <a:t>VV</a:t>
            </a:r>
            <a:endParaRPr lang="zh-CN" altLang="en-US" dirty="0">
              <a:solidFill>
                <a:schemeClr val="bg1"/>
              </a:solidFill>
              <a:latin typeface="+mj-lt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5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-1" y="5114449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127" name="Group 127"/>
          <p:cNvGrpSpPr/>
          <p:nvPr/>
        </p:nvGrpSpPr>
        <p:grpSpPr>
          <a:xfrm>
            <a:off x="2801073" y="2274739"/>
            <a:ext cx="3607936" cy="319979"/>
            <a:chOff x="0" y="0"/>
            <a:chExt cx="4810579" cy="426636"/>
          </a:xfrm>
        </p:grpSpPr>
        <p:pic>
          <p:nvPicPr>
            <p:cNvPr id="124" name="image2.pn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1960658" y="22200"/>
              <a:ext cx="2849922" cy="382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Shape 125"/>
            <p:cNvSpPr/>
            <p:nvPr/>
          </p:nvSpPr>
          <p:spPr>
            <a:xfrm>
              <a:off x="1574260" y="0"/>
              <a:ext cx="2" cy="426637"/>
            </a:xfrm>
            <a:prstGeom prst="line">
              <a:avLst/>
            </a:prstGeom>
            <a:noFill/>
            <a:ln w="27940" cap="flat">
              <a:solidFill>
                <a:srgbClr val="FF64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pic>
          <p:nvPicPr>
            <p:cNvPr id="126" name="image1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-1" y="38766"/>
              <a:ext cx="1187868" cy="349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760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38912" y="220492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自动化测试目标</a:t>
            </a:r>
            <a:endParaRPr lang="zh-CN" altLang="en-US" sz="2800" b="1" dirty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9" name="矩形 18"/>
          <p:cNvSpPr/>
          <p:nvPr/>
        </p:nvSpPr>
        <p:spPr>
          <a:xfrm>
            <a:off x="5492016" y="2564457"/>
            <a:ext cx="27613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C611F"/>
                </a:solidFill>
                <a:latin typeface="+mj-lt"/>
                <a:ea typeface="楷体" panose="02010609060101010101" pitchFamily="49" charset="-122"/>
              </a:rPr>
              <a:t>测试时间减少：</a:t>
            </a:r>
            <a:r>
              <a:rPr lang="en-US" altLang="zh-CN" sz="1600" dirty="0">
                <a:solidFill>
                  <a:srgbClr val="FC611F"/>
                </a:solidFill>
                <a:latin typeface="+mj-lt"/>
                <a:ea typeface="楷体" panose="02010609060101010101" pitchFamily="49" charset="-122"/>
              </a:rPr>
              <a:t>9</a:t>
            </a:r>
            <a:r>
              <a:rPr lang="en-US" altLang="zh-CN" sz="1600" dirty="0" smtClean="0">
                <a:solidFill>
                  <a:srgbClr val="FC611F"/>
                </a:solidFill>
                <a:latin typeface="+mj-lt"/>
                <a:ea typeface="楷体" panose="02010609060101010101" pitchFamily="49" charset="-122"/>
              </a:rPr>
              <a:t>0%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C611F"/>
                </a:solidFill>
                <a:latin typeface="+mj-lt"/>
                <a:ea typeface="楷体" panose="02010609060101010101" pitchFamily="49" charset="-122"/>
              </a:rPr>
              <a:t>人力成本减少：</a:t>
            </a:r>
            <a:r>
              <a:rPr lang="en-US" altLang="zh-CN" sz="1600" dirty="0" smtClean="0">
                <a:solidFill>
                  <a:srgbClr val="FC611F"/>
                </a:solidFill>
                <a:latin typeface="+mj-lt"/>
                <a:ea typeface="楷体" panose="02010609060101010101" pitchFamily="49" charset="-122"/>
              </a:rPr>
              <a:t>90%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C611F"/>
                </a:solidFill>
                <a:latin typeface="+mj-lt"/>
                <a:ea typeface="楷体" panose="02010609060101010101" pitchFamily="49" charset="-122"/>
              </a:rPr>
              <a:t>单次全功能测试比率：</a:t>
            </a:r>
            <a:r>
              <a:rPr lang="en-US" altLang="zh-CN" sz="1600" dirty="0" smtClean="0">
                <a:solidFill>
                  <a:srgbClr val="FC611F"/>
                </a:solidFill>
                <a:latin typeface="+mj-lt"/>
                <a:ea typeface="楷体" panose="02010609060101010101" pitchFamily="49" charset="-122"/>
              </a:rPr>
              <a:t>100%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C611F"/>
                </a:solidFill>
                <a:latin typeface="+mj-lt"/>
                <a:ea typeface="楷体" panose="02010609060101010101" pitchFamily="49" charset="-122"/>
              </a:rPr>
              <a:t>测试覆盖率：</a:t>
            </a:r>
            <a:r>
              <a:rPr lang="en-US" altLang="zh-CN" sz="1600" dirty="0" smtClean="0">
                <a:solidFill>
                  <a:srgbClr val="FC611F"/>
                </a:solidFill>
                <a:latin typeface="+mj-lt"/>
                <a:ea typeface="楷体" panose="02010609060101010101" pitchFamily="49" charset="-122"/>
              </a:rPr>
              <a:t>98%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TextBox 25"/>
          <p:cNvSpPr txBox="1"/>
          <p:nvPr/>
        </p:nvSpPr>
        <p:spPr>
          <a:xfrm>
            <a:off x="1469017" y="92868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C2B38"/>
                </a:solidFill>
                <a:latin typeface="楷体" pitchFamily="49" charset="-122"/>
                <a:ea typeface="楷体" pitchFamily="49" charset="-122"/>
              </a:rPr>
              <a:t>现状</a:t>
            </a:r>
            <a:r>
              <a:rPr lang="en-US" altLang="zh-CN" sz="2300" b="1" dirty="0" smtClean="0">
                <a:solidFill>
                  <a:srgbClr val="1C2B38"/>
                </a:solidFill>
                <a:latin typeface="楷体" pitchFamily="49" charset="-122"/>
                <a:ea typeface="楷体" pitchFamily="49" charset="-122"/>
              </a:rPr>
              <a:t> </a:t>
            </a:r>
            <a:endParaRPr lang="zh-CN" altLang="en-US" sz="2300" b="1" dirty="0">
              <a:solidFill>
                <a:srgbClr val="1C2B38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1" name="TextBox 25"/>
          <p:cNvSpPr txBox="1"/>
          <p:nvPr/>
        </p:nvSpPr>
        <p:spPr>
          <a:xfrm>
            <a:off x="6099881" y="1878313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C2B38"/>
                </a:solidFill>
                <a:latin typeface="楷体" pitchFamily="49" charset="-122"/>
                <a:ea typeface="楷体" pitchFamily="49" charset="-122"/>
              </a:rPr>
              <a:t>目标</a:t>
            </a:r>
            <a:r>
              <a:rPr lang="en-US" altLang="zh-CN" sz="2800" b="1" dirty="0" smtClean="0">
                <a:solidFill>
                  <a:srgbClr val="1C2B38"/>
                </a:solidFill>
              </a:rPr>
              <a:t> </a:t>
            </a:r>
            <a:endParaRPr lang="zh-CN" altLang="en-US" sz="2800" b="1" dirty="0">
              <a:solidFill>
                <a:srgbClr val="1C2B38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1146" y="1616703"/>
            <a:ext cx="30827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项目单次测试时间：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2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测试人员加班、加班、加班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不能保证单次项目全功能测试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无异常测试环境，测试覆盖率低   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上弧形箭头 17"/>
          <p:cNvSpPr/>
          <p:nvPr/>
        </p:nvSpPr>
        <p:spPr>
          <a:xfrm>
            <a:off x="3767646" y="1157967"/>
            <a:ext cx="2332235" cy="784830"/>
          </a:xfrm>
          <a:prstGeom prst="curved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80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694585" y="966353"/>
            <a:ext cx="77548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如何覆盖如此多的终端设备？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如何模拟不同端的不同行为？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如何获取各个业务的反馈数据并分析？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如何实现业务功能的全面覆盖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</a:t>
            </a:r>
            <a:r>
              <a:rPr lang="zh-CN" altLang="en-US" sz="1600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搭建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复杂异常的测试环境？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如何确保整体结果是</a:t>
            </a:r>
            <a:r>
              <a:rPr lang="en-US" altLang="zh-CN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ok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的？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如何在公司内进行推广？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38912" y="220492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自动化测试难点</a:t>
            </a:r>
            <a:endParaRPr lang="zh-CN" altLang="en-US" sz="2800" b="1" dirty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grpSp>
        <p:nvGrpSpPr>
          <p:cNvPr id="4" name="Group 25"/>
          <p:cNvGrpSpPr>
            <a:grpSpLocks noChangeAspect="1"/>
          </p:cNvGrpSpPr>
          <p:nvPr/>
        </p:nvGrpSpPr>
        <p:grpSpPr bwMode="auto">
          <a:xfrm>
            <a:off x="5404425" y="1397991"/>
            <a:ext cx="1977740" cy="2386800"/>
            <a:chOff x="2615" y="1301"/>
            <a:chExt cx="527" cy="636"/>
          </a:xfrm>
        </p:grpSpPr>
        <p:sp>
          <p:nvSpPr>
            <p:cNvPr id="10" name="AutoShape 24"/>
            <p:cNvSpPr>
              <a:spLocks noChangeAspect="1" noChangeArrowheads="1" noTextEdit="1"/>
            </p:cNvSpPr>
            <p:nvPr/>
          </p:nvSpPr>
          <p:spPr bwMode="auto">
            <a:xfrm>
              <a:off x="2617" y="1306"/>
              <a:ext cx="525" cy="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auto">
            <a:xfrm>
              <a:off x="2615" y="1682"/>
              <a:ext cx="525" cy="255"/>
            </a:xfrm>
            <a:custGeom>
              <a:avLst/>
              <a:gdLst>
                <a:gd name="T0" fmla="*/ 41 w 222"/>
                <a:gd name="T1" fmla="*/ 0 h 108"/>
                <a:gd name="T2" fmla="*/ 69 w 222"/>
                <a:gd name="T3" fmla="*/ 0 h 108"/>
                <a:gd name="T4" fmla="*/ 94 w 222"/>
                <a:gd name="T5" fmla="*/ 82 h 108"/>
                <a:gd name="T6" fmla="*/ 97 w 222"/>
                <a:gd name="T7" fmla="*/ 84 h 108"/>
                <a:gd name="T8" fmla="*/ 104 w 222"/>
                <a:gd name="T9" fmla="*/ 36 h 108"/>
                <a:gd name="T10" fmla="*/ 99 w 222"/>
                <a:gd name="T11" fmla="*/ 24 h 108"/>
                <a:gd name="T12" fmla="*/ 108 w 222"/>
                <a:gd name="T13" fmla="*/ 16 h 108"/>
                <a:gd name="T14" fmla="*/ 115 w 222"/>
                <a:gd name="T15" fmla="*/ 16 h 108"/>
                <a:gd name="T16" fmla="*/ 124 w 222"/>
                <a:gd name="T17" fmla="*/ 24 h 108"/>
                <a:gd name="T18" fmla="*/ 119 w 222"/>
                <a:gd name="T19" fmla="*/ 36 h 108"/>
                <a:gd name="T20" fmla="*/ 126 w 222"/>
                <a:gd name="T21" fmla="*/ 84 h 108"/>
                <a:gd name="T22" fmla="*/ 129 w 222"/>
                <a:gd name="T23" fmla="*/ 83 h 108"/>
                <a:gd name="T24" fmla="*/ 154 w 222"/>
                <a:gd name="T25" fmla="*/ 0 h 108"/>
                <a:gd name="T26" fmla="*/ 182 w 222"/>
                <a:gd name="T27" fmla="*/ 0 h 108"/>
                <a:gd name="T28" fmla="*/ 222 w 222"/>
                <a:gd name="T29" fmla="*/ 40 h 108"/>
                <a:gd name="T30" fmla="*/ 222 w 222"/>
                <a:gd name="T31" fmla="*/ 83 h 108"/>
                <a:gd name="T32" fmla="*/ 197 w 222"/>
                <a:gd name="T33" fmla="*/ 108 h 108"/>
                <a:gd name="T34" fmla="*/ 26 w 222"/>
                <a:gd name="T35" fmla="*/ 108 h 108"/>
                <a:gd name="T36" fmla="*/ 0 w 222"/>
                <a:gd name="T37" fmla="*/ 83 h 108"/>
                <a:gd name="T38" fmla="*/ 0 w 222"/>
                <a:gd name="T39" fmla="*/ 40 h 108"/>
                <a:gd name="T40" fmla="*/ 41 w 222"/>
                <a:gd name="T4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08">
                  <a:moveTo>
                    <a:pt x="41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204" y="0"/>
                    <a:pt x="222" y="18"/>
                    <a:pt x="222" y="40"/>
                  </a:cubicBezTo>
                  <a:cubicBezTo>
                    <a:pt x="222" y="83"/>
                    <a:pt x="222" y="83"/>
                    <a:pt x="222" y="83"/>
                  </a:cubicBezTo>
                  <a:cubicBezTo>
                    <a:pt x="222" y="97"/>
                    <a:pt x="211" y="108"/>
                    <a:pt x="197" y="108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12" y="108"/>
                    <a:pt x="0" y="97"/>
                    <a:pt x="0" y="8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1" y="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7"/>
            <p:cNvSpPr>
              <a:spLocks/>
            </p:cNvSpPr>
            <p:nvPr/>
          </p:nvSpPr>
          <p:spPr bwMode="auto">
            <a:xfrm>
              <a:off x="2681" y="1301"/>
              <a:ext cx="378" cy="265"/>
            </a:xfrm>
            <a:custGeom>
              <a:avLst/>
              <a:gdLst>
                <a:gd name="T0" fmla="*/ 33 w 160"/>
                <a:gd name="T1" fmla="*/ 110 h 112"/>
                <a:gd name="T2" fmla="*/ 50 w 160"/>
                <a:gd name="T3" fmla="*/ 19 h 112"/>
                <a:gd name="T4" fmla="*/ 89 w 160"/>
                <a:gd name="T5" fmla="*/ 3 h 112"/>
                <a:gd name="T6" fmla="*/ 133 w 160"/>
                <a:gd name="T7" fmla="*/ 35 h 112"/>
                <a:gd name="T8" fmla="*/ 129 w 160"/>
                <a:gd name="T9" fmla="*/ 112 h 112"/>
                <a:gd name="T10" fmla="*/ 131 w 160"/>
                <a:gd name="T11" fmla="*/ 80 h 112"/>
                <a:gd name="T12" fmla="*/ 125 w 160"/>
                <a:gd name="T13" fmla="*/ 50 h 112"/>
                <a:gd name="T14" fmla="*/ 115 w 160"/>
                <a:gd name="T15" fmla="*/ 56 h 112"/>
                <a:gd name="T16" fmla="*/ 121 w 160"/>
                <a:gd name="T17" fmla="*/ 48 h 112"/>
                <a:gd name="T18" fmla="*/ 115 w 160"/>
                <a:gd name="T19" fmla="*/ 52 h 112"/>
                <a:gd name="T20" fmla="*/ 111 w 160"/>
                <a:gd name="T21" fmla="*/ 44 h 112"/>
                <a:gd name="T22" fmla="*/ 86 w 160"/>
                <a:gd name="T23" fmla="*/ 52 h 112"/>
                <a:gd name="T24" fmla="*/ 45 w 160"/>
                <a:gd name="T25" fmla="*/ 57 h 112"/>
                <a:gd name="T26" fmla="*/ 33 w 160"/>
                <a:gd name="T27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112">
                  <a:moveTo>
                    <a:pt x="33" y="110"/>
                  </a:moveTo>
                  <a:cubicBezTo>
                    <a:pt x="33" y="110"/>
                    <a:pt x="0" y="40"/>
                    <a:pt x="50" y="19"/>
                  </a:cubicBezTo>
                  <a:cubicBezTo>
                    <a:pt x="50" y="19"/>
                    <a:pt x="63" y="0"/>
                    <a:pt x="89" y="3"/>
                  </a:cubicBezTo>
                  <a:cubicBezTo>
                    <a:pt x="89" y="3"/>
                    <a:pt x="135" y="1"/>
                    <a:pt x="133" y="35"/>
                  </a:cubicBezTo>
                  <a:cubicBezTo>
                    <a:pt x="133" y="35"/>
                    <a:pt x="160" y="64"/>
                    <a:pt x="129" y="112"/>
                  </a:cubicBezTo>
                  <a:cubicBezTo>
                    <a:pt x="129" y="112"/>
                    <a:pt x="135" y="92"/>
                    <a:pt x="131" y="80"/>
                  </a:cubicBezTo>
                  <a:cubicBezTo>
                    <a:pt x="127" y="68"/>
                    <a:pt x="125" y="50"/>
                    <a:pt x="125" y="50"/>
                  </a:cubicBezTo>
                  <a:cubicBezTo>
                    <a:pt x="125" y="50"/>
                    <a:pt x="120" y="56"/>
                    <a:pt x="115" y="56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2"/>
                    <a:pt x="122" y="42"/>
                    <a:pt x="111" y="44"/>
                  </a:cubicBezTo>
                  <a:cubicBezTo>
                    <a:pt x="100" y="47"/>
                    <a:pt x="101" y="54"/>
                    <a:pt x="86" y="52"/>
                  </a:cubicBezTo>
                  <a:cubicBezTo>
                    <a:pt x="71" y="49"/>
                    <a:pt x="52" y="39"/>
                    <a:pt x="45" y="57"/>
                  </a:cubicBezTo>
                  <a:cubicBezTo>
                    <a:pt x="37" y="75"/>
                    <a:pt x="34" y="78"/>
                    <a:pt x="33" y="110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8"/>
            <p:cNvSpPr>
              <a:spLocks noEditPoints="1"/>
            </p:cNvSpPr>
            <p:nvPr/>
          </p:nvSpPr>
          <p:spPr bwMode="auto">
            <a:xfrm>
              <a:off x="2785" y="1495"/>
              <a:ext cx="85" cy="54"/>
            </a:xfrm>
            <a:custGeom>
              <a:avLst/>
              <a:gdLst>
                <a:gd name="T0" fmla="*/ 12 w 36"/>
                <a:gd name="T1" fmla="*/ 0 h 23"/>
                <a:gd name="T2" fmla="*/ 24 w 36"/>
                <a:gd name="T3" fmla="*/ 0 h 23"/>
                <a:gd name="T4" fmla="*/ 32 w 36"/>
                <a:gd name="T5" fmla="*/ 3 h 23"/>
                <a:gd name="T6" fmla="*/ 32 w 36"/>
                <a:gd name="T7" fmla="*/ 4 h 23"/>
                <a:gd name="T8" fmla="*/ 36 w 36"/>
                <a:gd name="T9" fmla="*/ 11 h 23"/>
                <a:gd name="T10" fmla="*/ 36 w 36"/>
                <a:gd name="T11" fmla="*/ 11 h 23"/>
                <a:gd name="T12" fmla="*/ 32 w 36"/>
                <a:gd name="T13" fmla="*/ 19 h 23"/>
                <a:gd name="T14" fmla="*/ 24 w 36"/>
                <a:gd name="T15" fmla="*/ 23 h 23"/>
                <a:gd name="T16" fmla="*/ 12 w 36"/>
                <a:gd name="T17" fmla="*/ 23 h 23"/>
                <a:gd name="T18" fmla="*/ 4 w 36"/>
                <a:gd name="T19" fmla="*/ 19 h 23"/>
                <a:gd name="T20" fmla="*/ 0 w 36"/>
                <a:gd name="T21" fmla="*/ 11 h 23"/>
                <a:gd name="T22" fmla="*/ 0 w 36"/>
                <a:gd name="T23" fmla="*/ 11 h 23"/>
                <a:gd name="T24" fmla="*/ 4 w 36"/>
                <a:gd name="T25" fmla="*/ 4 h 23"/>
                <a:gd name="T26" fmla="*/ 4 w 36"/>
                <a:gd name="T27" fmla="*/ 3 h 23"/>
                <a:gd name="T28" fmla="*/ 12 w 36"/>
                <a:gd name="T29" fmla="*/ 0 h 23"/>
                <a:gd name="T30" fmla="*/ 24 w 36"/>
                <a:gd name="T31" fmla="*/ 4 h 23"/>
                <a:gd name="T32" fmla="*/ 12 w 36"/>
                <a:gd name="T33" fmla="*/ 4 h 23"/>
                <a:gd name="T34" fmla="*/ 6 w 36"/>
                <a:gd name="T35" fmla="*/ 6 h 23"/>
                <a:gd name="T36" fmla="*/ 6 w 36"/>
                <a:gd name="T37" fmla="*/ 6 h 23"/>
                <a:gd name="T38" fmla="*/ 4 w 36"/>
                <a:gd name="T39" fmla="*/ 11 h 23"/>
                <a:gd name="T40" fmla="*/ 4 w 36"/>
                <a:gd name="T41" fmla="*/ 11 h 23"/>
                <a:gd name="T42" fmla="*/ 6 w 36"/>
                <a:gd name="T43" fmla="*/ 17 h 23"/>
                <a:gd name="T44" fmla="*/ 12 w 36"/>
                <a:gd name="T45" fmla="*/ 19 h 23"/>
                <a:gd name="T46" fmla="*/ 24 w 36"/>
                <a:gd name="T47" fmla="*/ 19 h 23"/>
                <a:gd name="T48" fmla="*/ 30 w 36"/>
                <a:gd name="T49" fmla="*/ 17 h 23"/>
                <a:gd name="T50" fmla="*/ 32 w 36"/>
                <a:gd name="T51" fmla="*/ 11 h 23"/>
                <a:gd name="T52" fmla="*/ 32 w 36"/>
                <a:gd name="T53" fmla="*/ 11 h 23"/>
                <a:gd name="T54" fmla="*/ 30 w 36"/>
                <a:gd name="T55" fmla="*/ 6 h 23"/>
                <a:gd name="T56" fmla="*/ 30 w 36"/>
                <a:gd name="T57" fmla="*/ 6 h 23"/>
                <a:gd name="T58" fmla="*/ 24 w 36"/>
                <a:gd name="T5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23">
                  <a:moveTo>
                    <a:pt x="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0" y="1"/>
                    <a:pt x="32" y="3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5" y="6"/>
                    <a:pt x="36" y="8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5"/>
                    <a:pt x="35" y="17"/>
                    <a:pt x="32" y="19"/>
                  </a:cubicBezTo>
                  <a:cubicBezTo>
                    <a:pt x="30" y="22"/>
                    <a:pt x="28" y="23"/>
                    <a:pt x="24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9" y="23"/>
                    <a:pt x="6" y="22"/>
                    <a:pt x="4" y="19"/>
                  </a:cubicBezTo>
                  <a:cubicBezTo>
                    <a:pt x="2" y="17"/>
                    <a:pt x="0" y="1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2" y="6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lose/>
                  <a:moveTo>
                    <a:pt x="2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8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8"/>
                    <a:pt x="4" y="9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4"/>
                    <a:pt x="5" y="15"/>
                    <a:pt x="6" y="17"/>
                  </a:cubicBezTo>
                  <a:cubicBezTo>
                    <a:pt x="8" y="18"/>
                    <a:pt x="10" y="19"/>
                    <a:pt x="12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7" y="19"/>
                    <a:pt x="28" y="18"/>
                    <a:pt x="30" y="17"/>
                  </a:cubicBezTo>
                  <a:cubicBezTo>
                    <a:pt x="31" y="15"/>
                    <a:pt x="32" y="14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9"/>
                    <a:pt x="31" y="8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5"/>
                    <a:pt x="27" y="4"/>
                    <a:pt x="24" y="4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9"/>
            <p:cNvSpPr>
              <a:spLocks noEditPoints="1"/>
            </p:cNvSpPr>
            <p:nvPr/>
          </p:nvSpPr>
          <p:spPr bwMode="auto">
            <a:xfrm>
              <a:off x="2887" y="1495"/>
              <a:ext cx="82" cy="54"/>
            </a:xfrm>
            <a:custGeom>
              <a:avLst/>
              <a:gdLst>
                <a:gd name="T0" fmla="*/ 11 w 35"/>
                <a:gd name="T1" fmla="*/ 0 h 23"/>
                <a:gd name="T2" fmla="*/ 24 w 35"/>
                <a:gd name="T3" fmla="*/ 0 h 23"/>
                <a:gd name="T4" fmla="*/ 32 w 35"/>
                <a:gd name="T5" fmla="*/ 3 h 23"/>
                <a:gd name="T6" fmla="*/ 32 w 35"/>
                <a:gd name="T7" fmla="*/ 4 h 23"/>
                <a:gd name="T8" fmla="*/ 35 w 35"/>
                <a:gd name="T9" fmla="*/ 11 h 23"/>
                <a:gd name="T10" fmla="*/ 35 w 35"/>
                <a:gd name="T11" fmla="*/ 11 h 23"/>
                <a:gd name="T12" fmla="*/ 32 w 35"/>
                <a:gd name="T13" fmla="*/ 19 h 23"/>
                <a:gd name="T14" fmla="*/ 24 w 35"/>
                <a:gd name="T15" fmla="*/ 23 h 23"/>
                <a:gd name="T16" fmla="*/ 11 w 35"/>
                <a:gd name="T17" fmla="*/ 23 h 23"/>
                <a:gd name="T18" fmla="*/ 3 w 35"/>
                <a:gd name="T19" fmla="*/ 19 h 23"/>
                <a:gd name="T20" fmla="*/ 0 w 35"/>
                <a:gd name="T21" fmla="*/ 11 h 23"/>
                <a:gd name="T22" fmla="*/ 0 w 35"/>
                <a:gd name="T23" fmla="*/ 11 h 23"/>
                <a:gd name="T24" fmla="*/ 3 w 35"/>
                <a:gd name="T25" fmla="*/ 4 h 23"/>
                <a:gd name="T26" fmla="*/ 3 w 35"/>
                <a:gd name="T27" fmla="*/ 3 h 23"/>
                <a:gd name="T28" fmla="*/ 11 w 35"/>
                <a:gd name="T29" fmla="*/ 0 h 23"/>
                <a:gd name="T30" fmla="*/ 24 w 35"/>
                <a:gd name="T31" fmla="*/ 4 h 23"/>
                <a:gd name="T32" fmla="*/ 11 w 35"/>
                <a:gd name="T33" fmla="*/ 4 h 23"/>
                <a:gd name="T34" fmla="*/ 6 w 35"/>
                <a:gd name="T35" fmla="*/ 6 h 23"/>
                <a:gd name="T36" fmla="*/ 6 w 35"/>
                <a:gd name="T37" fmla="*/ 6 h 23"/>
                <a:gd name="T38" fmla="*/ 3 w 35"/>
                <a:gd name="T39" fmla="*/ 11 h 23"/>
                <a:gd name="T40" fmla="*/ 3 w 35"/>
                <a:gd name="T41" fmla="*/ 11 h 23"/>
                <a:gd name="T42" fmla="*/ 6 w 35"/>
                <a:gd name="T43" fmla="*/ 17 h 23"/>
                <a:gd name="T44" fmla="*/ 11 w 35"/>
                <a:gd name="T45" fmla="*/ 19 h 23"/>
                <a:gd name="T46" fmla="*/ 24 w 35"/>
                <a:gd name="T47" fmla="*/ 19 h 23"/>
                <a:gd name="T48" fmla="*/ 29 w 35"/>
                <a:gd name="T49" fmla="*/ 17 h 23"/>
                <a:gd name="T50" fmla="*/ 31 w 35"/>
                <a:gd name="T51" fmla="*/ 11 h 23"/>
                <a:gd name="T52" fmla="*/ 31 w 35"/>
                <a:gd name="T53" fmla="*/ 11 h 23"/>
                <a:gd name="T54" fmla="*/ 29 w 35"/>
                <a:gd name="T55" fmla="*/ 6 h 23"/>
                <a:gd name="T56" fmla="*/ 29 w 35"/>
                <a:gd name="T57" fmla="*/ 6 h 23"/>
                <a:gd name="T58" fmla="*/ 24 w 35"/>
                <a:gd name="T5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23">
                  <a:moveTo>
                    <a:pt x="11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30" y="1"/>
                    <a:pt x="32" y="3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4" y="6"/>
                    <a:pt x="35" y="8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5"/>
                    <a:pt x="34" y="17"/>
                    <a:pt x="32" y="19"/>
                  </a:cubicBezTo>
                  <a:cubicBezTo>
                    <a:pt x="30" y="22"/>
                    <a:pt x="27" y="23"/>
                    <a:pt x="24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8" y="23"/>
                    <a:pt x="5" y="22"/>
                    <a:pt x="3" y="19"/>
                  </a:cubicBezTo>
                  <a:cubicBezTo>
                    <a:pt x="1" y="17"/>
                    <a:pt x="0" y="15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1" y="6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lose/>
                  <a:moveTo>
                    <a:pt x="24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7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8"/>
                    <a:pt x="3" y="9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4"/>
                    <a:pt x="4" y="15"/>
                    <a:pt x="6" y="17"/>
                  </a:cubicBezTo>
                  <a:cubicBezTo>
                    <a:pt x="7" y="18"/>
                    <a:pt x="9" y="19"/>
                    <a:pt x="1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6" y="19"/>
                    <a:pt x="28" y="18"/>
                    <a:pt x="29" y="17"/>
                  </a:cubicBezTo>
                  <a:cubicBezTo>
                    <a:pt x="30" y="15"/>
                    <a:pt x="31" y="14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9"/>
                    <a:pt x="30" y="8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5"/>
                    <a:pt x="26" y="4"/>
                    <a:pt x="24" y="4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30"/>
            <p:cNvSpPr>
              <a:spLocks/>
            </p:cNvSpPr>
            <p:nvPr/>
          </p:nvSpPr>
          <p:spPr bwMode="auto">
            <a:xfrm>
              <a:off x="2759" y="1509"/>
              <a:ext cx="33" cy="17"/>
            </a:xfrm>
            <a:custGeom>
              <a:avLst/>
              <a:gdLst>
                <a:gd name="T0" fmla="*/ 31 w 33"/>
                <a:gd name="T1" fmla="*/ 17 h 17"/>
                <a:gd name="T2" fmla="*/ 0 w 33"/>
                <a:gd name="T3" fmla="*/ 10 h 17"/>
                <a:gd name="T4" fmla="*/ 2 w 33"/>
                <a:gd name="T5" fmla="*/ 0 h 17"/>
                <a:gd name="T6" fmla="*/ 33 w 33"/>
                <a:gd name="T7" fmla="*/ 10 h 17"/>
                <a:gd name="T8" fmla="*/ 31 w 33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7">
                  <a:moveTo>
                    <a:pt x="31" y="17"/>
                  </a:moveTo>
                  <a:lnTo>
                    <a:pt x="0" y="10"/>
                  </a:lnTo>
                  <a:lnTo>
                    <a:pt x="2" y="0"/>
                  </a:lnTo>
                  <a:lnTo>
                    <a:pt x="33" y="1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1"/>
            <p:cNvSpPr>
              <a:spLocks/>
            </p:cNvSpPr>
            <p:nvPr/>
          </p:nvSpPr>
          <p:spPr bwMode="auto">
            <a:xfrm>
              <a:off x="2965" y="1509"/>
              <a:ext cx="33" cy="17"/>
            </a:xfrm>
            <a:custGeom>
              <a:avLst/>
              <a:gdLst>
                <a:gd name="T0" fmla="*/ 0 w 33"/>
                <a:gd name="T1" fmla="*/ 10 h 17"/>
                <a:gd name="T2" fmla="*/ 30 w 33"/>
                <a:gd name="T3" fmla="*/ 0 h 17"/>
                <a:gd name="T4" fmla="*/ 33 w 33"/>
                <a:gd name="T5" fmla="*/ 10 h 17"/>
                <a:gd name="T6" fmla="*/ 2 w 33"/>
                <a:gd name="T7" fmla="*/ 17 h 17"/>
                <a:gd name="T8" fmla="*/ 0 w 33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7">
                  <a:moveTo>
                    <a:pt x="0" y="10"/>
                  </a:moveTo>
                  <a:lnTo>
                    <a:pt x="30" y="0"/>
                  </a:lnTo>
                  <a:lnTo>
                    <a:pt x="33" y="10"/>
                  </a:lnTo>
                  <a:lnTo>
                    <a:pt x="2" y="1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32"/>
            <p:cNvSpPr>
              <a:spLocks noChangeArrowheads="1"/>
            </p:cNvSpPr>
            <p:nvPr/>
          </p:nvSpPr>
          <p:spPr bwMode="auto">
            <a:xfrm>
              <a:off x="2865" y="1516"/>
              <a:ext cx="26" cy="10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云形标注 2"/>
          <p:cNvSpPr/>
          <p:nvPr/>
        </p:nvSpPr>
        <p:spPr>
          <a:xfrm>
            <a:off x="6510986" y="613274"/>
            <a:ext cx="1727346" cy="746869"/>
          </a:xfrm>
          <a:prstGeom prst="cloudCallou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？？？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80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704367" y="765577"/>
            <a:ext cx="4925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PC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端：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      浏览器：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IE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C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hrome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Firefox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等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APP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端：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     设备机型：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Android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i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Phone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i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Pad</a:t>
            </a:r>
            <a:r>
              <a:rPr lang="zh-CN" altLang="en-US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Android Pad</a:t>
            </a:r>
            <a:r>
              <a:rPr lang="zh-CN" altLang="en-US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等</a:t>
            </a:r>
            <a:endParaRPr lang="en-US" altLang="zh-CN" sz="1600" dirty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OTT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端：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     设备机型：海美迪、三星等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M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站：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    设备机型：手机、平板等</a:t>
            </a:r>
            <a:endParaRPr lang="en-US" altLang="zh-CN" sz="1600" dirty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38912" y="228110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自动化测试终端设备</a:t>
            </a:r>
            <a:endParaRPr lang="zh-CN" altLang="en-US" sz="2800" b="1" dirty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39831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3309874" y="2753399"/>
            <a:ext cx="3242220" cy="1672597"/>
          </a:xfrm>
          <a:prstGeom prst="ellipse">
            <a:avLst/>
          </a:prstGeom>
          <a:solidFill>
            <a:schemeClr val="bg1">
              <a:lumMod val="95000"/>
              <a:alpha val="0"/>
            </a:schemeClr>
          </a:solidFill>
          <a:ln w="53975"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323370" y="2743014"/>
            <a:ext cx="3242220" cy="1682982"/>
          </a:xfrm>
          <a:prstGeom prst="ellipse">
            <a:avLst/>
          </a:prstGeom>
          <a:solidFill>
            <a:srgbClr val="FF0000">
              <a:alpha val="0"/>
            </a:srgbClr>
          </a:solidFill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38910" y="220492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自动化测试框架</a:t>
            </a:r>
            <a:endParaRPr lang="zh-CN" altLang="en-US" sz="2800" b="1" dirty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1" name="矩形 10"/>
          <p:cNvSpPr/>
          <p:nvPr/>
        </p:nvSpPr>
        <p:spPr>
          <a:xfrm>
            <a:off x="3319411" y="3293839"/>
            <a:ext cx="5289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PC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端：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www.mgtv.com                              APP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端、</a:t>
            </a:r>
            <a:r>
              <a:rPr lang="en-US" altLang="zh-CN" sz="1600" dirty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M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站</a:t>
            </a:r>
            <a:r>
              <a:rPr lang="en-US" altLang="zh-CN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            </a:t>
            </a: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Box 25"/>
          <p:cNvSpPr txBox="1"/>
          <p:nvPr/>
        </p:nvSpPr>
        <p:spPr>
          <a:xfrm>
            <a:off x="4235120" y="2131713"/>
            <a:ext cx="139172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00" b="1" dirty="0" smtClean="0">
                <a:solidFill>
                  <a:srgbClr val="1C2B38"/>
                </a:solidFill>
              </a:rPr>
              <a:t>Selenium 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6467438" y="2131713"/>
            <a:ext cx="1218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00" b="1" dirty="0" smtClean="0">
                <a:solidFill>
                  <a:srgbClr val="1C2B38"/>
                </a:solidFill>
              </a:rPr>
              <a:t>Appium </a:t>
            </a:r>
            <a:endParaRPr lang="zh-CN" altLang="en-US" sz="2300" b="1" dirty="0">
              <a:solidFill>
                <a:srgbClr val="1C2B38"/>
              </a:solidFill>
            </a:endParaRPr>
          </a:p>
        </p:txBody>
      </p:sp>
      <p:sp>
        <p:nvSpPr>
          <p:cNvPr id="17" name="TextBox 25"/>
          <p:cNvSpPr txBox="1"/>
          <p:nvPr/>
        </p:nvSpPr>
        <p:spPr>
          <a:xfrm>
            <a:off x="5323370" y="3155339"/>
            <a:ext cx="12810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跨</a:t>
            </a:r>
            <a:r>
              <a:rPr lang="zh-CN" altLang="en-US" sz="14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平台</a:t>
            </a:r>
            <a:endParaRPr lang="en-US" altLang="zh-CN" sz="1400" b="1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400" b="1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分布式</a:t>
            </a:r>
            <a:endParaRPr lang="en-US" altLang="zh-CN" sz="1400" b="1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WebDriver API</a:t>
            </a:r>
            <a:endParaRPr lang="en-US" altLang="zh-CN" sz="2300" b="1" dirty="0" smtClean="0">
              <a:solidFill>
                <a:srgbClr val="1C2B38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1649" y="896395"/>
            <a:ext cx="53764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自动化测试框架：</a:t>
            </a:r>
            <a:endParaRPr lang="en-US" altLang="zh-CN" sz="16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MonkeyRunner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：</a:t>
            </a: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API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工具包、脚本可读性差、回放率差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iTestin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：录制生硬、脚本难以复用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Selenium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：简单、方便、兼容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Appium</a:t>
            </a:r>
            <a:r>
              <a:rPr lang="zh-CN" altLang="en-US" sz="1600" dirty="0" smtClean="0">
                <a:solidFill>
                  <a:srgbClr val="1C2B38"/>
                </a:solidFill>
                <a:latin typeface="+mj-lt"/>
                <a:ea typeface="楷体" panose="02010609060101010101" pitchFamily="49" charset="-122"/>
              </a:rPr>
              <a:t>：跨平台、多语言</a:t>
            </a:r>
            <a:endParaRPr lang="en-US" altLang="zh-CN" sz="1600" dirty="0" smtClean="0">
              <a:solidFill>
                <a:srgbClr val="1C2B38"/>
              </a:solidFill>
              <a:latin typeface="+mj-lt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89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10768" y="231436"/>
            <a:ext cx="3791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自动化测试之广告业务</a:t>
            </a:r>
            <a:endParaRPr lang="zh-CN" altLang="en-US" sz="2800" b="1" dirty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9" name="Freeform 20"/>
          <p:cNvSpPr>
            <a:spLocks noEditPoints="1"/>
          </p:cNvSpPr>
          <p:nvPr/>
        </p:nvSpPr>
        <p:spPr bwMode="auto">
          <a:xfrm>
            <a:off x="237421" y="3916678"/>
            <a:ext cx="8185527" cy="56734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47688" y="4255792"/>
            <a:ext cx="8048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一个简单的广告点击链接功能？</a:t>
            </a:r>
            <a:endParaRPr lang="zh-CN" altLang="en-US" sz="1600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69129" y="1102917"/>
            <a:ext cx="7312789" cy="2232340"/>
            <a:chOff x="672666" y="1143001"/>
            <a:chExt cx="7798668" cy="2448341"/>
          </a:xfrm>
        </p:grpSpPr>
        <p:grpSp>
          <p:nvGrpSpPr>
            <p:cNvPr id="13" name="组合 12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点击</a:t>
                </a:r>
              </a:p>
            </p:txBody>
          </p:sp>
          <p:sp>
            <p:nvSpPr>
              <p:cNvPr id="2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37" name="直接连接符 36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endCxn id="21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35" name="直接连接符 34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组合 28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7269"/>
            <p:cNvSpPr txBox="1"/>
            <p:nvPr/>
          </p:nvSpPr>
          <p:spPr>
            <a:xfrm>
              <a:off x="2448464" y="1147708"/>
              <a:ext cx="689275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请求</a:t>
              </a:r>
              <a:endPara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endParaRPr>
            </a:p>
          </p:txBody>
        </p:sp>
        <p:sp>
          <p:nvSpPr>
            <p:cNvPr id="15" name="TextBox 145"/>
            <p:cNvSpPr txBox="1"/>
            <p:nvPr/>
          </p:nvSpPr>
          <p:spPr>
            <a:xfrm>
              <a:off x="6170971" y="1169858"/>
              <a:ext cx="689275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上报</a:t>
              </a:r>
              <a:endPara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endParaRPr>
            </a:p>
          </p:txBody>
        </p:sp>
        <p:sp>
          <p:nvSpPr>
            <p:cNvPr id="16" name="TextBox 146"/>
            <p:cNvSpPr txBox="1"/>
            <p:nvPr/>
          </p:nvSpPr>
          <p:spPr>
            <a:xfrm>
              <a:off x="4418284" y="3186273"/>
              <a:ext cx="197005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endParaRPr>
            </a:p>
          </p:txBody>
        </p:sp>
        <p:sp>
          <p:nvSpPr>
            <p:cNvPr id="17" name="TextBox 147"/>
            <p:cNvSpPr txBox="1"/>
            <p:nvPr/>
          </p:nvSpPr>
          <p:spPr>
            <a:xfrm>
              <a:off x="7722498" y="3169587"/>
              <a:ext cx="689275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返回</a:t>
              </a:r>
              <a:endPara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2102160" y="1496737"/>
            <a:ext cx="1492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触发</a:t>
            </a:r>
            <a:r>
              <a:rPr lang="zh-CN" altLang="en-US" sz="1400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广告播放</a:t>
            </a:r>
            <a:endParaRPr lang="zh-CN" altLang="en-US" sz="1400" dirty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20463" y="1525756"/>
            <a:ext cx="15784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FC54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点击页面链接，</a:t>
            </a:r>
            <a:endParaRPr lang="en-US" altLang="zh-CN" sz="1400" dirty="0" smtClean="0">
              <a:solidFill>
                <a:srgbClr val="FFC54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 smtClean="0">
                <a:solidFill>
                  <a:srgbClr val="FFC54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广告数据上报</a:t>
            </a:r>
            <a:endParaRPr lang="zh-CN" altLang="en-US" sz="1400" dirty="0">
              <a:solidFill>
                <a:srgbClr val="FFC54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015272" y="3373858"/>
            <a:ext cx="1577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广告播放过程，点击页面链接</a:t>
            </a:r>
            <a:endParaRPr lang="zh-CN" altLang="en-US" sz="1400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198930" y="3324854"/>
            <a:ext cx="14039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464F5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进入下支广告或视频</a:t>
            </a:r>
            <a:endParaRPr lang="en-US" altLang="zh-CN" sz="1400" dirty="0" smtClean="0">
              <a:solidFill>
                <a:srgbClr val="464F5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15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10768" y="231436"/>
            <a:ext cx="3791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rPr>
              <a:t>自动化测试之广告业务</a:t>
            </a:r>
            <a:endParaRPr lang="zh-CN" altLang="en-US" sz="2800" b="1" dirty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  <a:cs typeface="Arial Unicode MS" pitchFamily="34" charset="-122"/>
            </a:endParaRPr>
          </a:p>
        </p:txBody>
      </p:sp>
      <p:pic>
        <p:nvPicPr>
          <p:cNvPr id="75" name="image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150648" y="4735752"/>
            <a:ext cx="756298" cy="22226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117"/>
          <p:cNvSpPr/>
          <p:nvPr/>
        </p:nvSpPr>
        <p:spPr>
          <a:xfrm>
            <a:off x="-2" y="5120945"/>
            <a:ext cx="9144002" cy="52221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FF4800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9" name="Freeform 20"/>
          <p:cNvSpPr>
            <a:spLocks noEditPoints="1"/>
          </p:cNvSpPr>
          <p:nvPr/>
        </p:nvSpPr>
        <p:spPr bwMode="auto">
          <a:xfrm>
            <a:off x="237421" y="3916678"/>
            <a:ext cx="8185527" cy="56734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47688" y="4255792"/>
            <a:ext cx="8048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一个简单的广告点击链接功能的验证？</a:t>
            </a:r>
            <a:endParaRPr lang="zh-CN" altLang="en-US" sz="1600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69129" y="1102917"/>
            <a:ext cx="7312789" cy="2232340"/>
            <a:chOff x="672666" y="1143001"/>
            <a:chExt cx="7798668" cy="2448341"/>
          </a:xfrm>
        </p:grpSpPr>
        <p:grpSp>
          <p:nvGrpSpPr>
            <p:cNvPr id="13" name="组合 12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点击</a:t>
                </a:r>
              </a:p>
            </p:txBody>
          </p:sp>
          <p:sp>
            <p:nvSpPr>
              <p:cNvPr id="2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37" name="直接连接符 36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>
                  <a:endCxn id="21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35" name="直接连接符 34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组合 28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7269"/>
            <p:cNvSpPr txBox="1"/>
            <p:nvPr/>
          </p:nvSpPr>
          <p:spPr>
            <a:xfrm>
              <a:off x="2448464" y="1147708"/>
              <a:ext cx="689275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请求</a:t>
              </a:r>
              <a:endPara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endParaRPr>
            </a:p>
          </p:txBody>
        </p:sp>
        <p:sp>
          <p:nvSpPr>
            <p:cNvPr id="15" name="TextBox 145"/>
            <p:cNvSpPr txBox="1"/>
            <p:nvPr/>
          </p:nvSpPr>
          <p:spPr>
            <a:xfrm>
              <a:off x="6170971" y="1169858"/>
              <a:ext cx="689275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上报</a:t>
              </a:r>
              <a:endPara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endParaRPr>
            </a:p>
          </p:txBody>
        </p:sp>
        <p:sp>
          <p:nvSpPr>
            <p:cNvPr id="16" name="TextBox 146"/>
            <p:cNvSpPr txBox="1"/>
            <p:nvPr/>
          </p:nvSpPr>
          <p:spPr>
            <a:xfrm>
              <a:off x="4418284" y="3186273"/>
              <a:ext cx="197005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endParaRPr>
            </a:p>
          </p:txBody>
        </p:sp>
        <p:sp>
          <p:nvSpPr>
            <p:cNvPr id="17" name="TextBox 147"/>
            <p:cNvSpPr txBox="1"/>
            <p:nvPr/>
          </p:nvSpPr>
          <p:spPr>
            <a:xfrm>
              <a:off x="7722498" y="3169587"/>
              <a:ext cx="689275" cy="405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返回</a:t>
              </a:r>
              <a:endPara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 Unicode MS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1911386" y="1496970"/>
            <a:ext cx="2721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页面元素验证广告播放</a:t>
            </a:r>
            <a:endParaRPr lang="en-US" altLang="zh-CN" sz="1400" dirty="0" smtClean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 smtClean="0">
                <a:solidFill>
                  <a:srgbClr val="FC611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后台验证广告请求与播放上报</a:t>
            </a:r>
            <a:endParaRPr lang="zh-CN" altLang="en-US" sz="1400" dirty="0">
              <a:solidFill>
                <a:srgbClr val="FC611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20463" y="1525756"/>
            <a:ext cx="1369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FC54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直接抓包验证</a:t>
            </a:r>
            <a:endParaRPr lang="en-US" altLang="zh-CN" sz="1400" dirty="0" smtClean="0">
              <a:solidFill>
                <a:srgbClr val="FFC54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 smtClean="0">
                <a:solidFill>
                  <a:srgbClr val="FFC54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后台日志分析</a:t>
            </a:r>
            <a:endParaRPr lang="zh-CN" altLang="en-US" sz="1400" dirty="0">
              <a:solidFill>
                <a:srgbClr val="FFC543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869215" y="3373669"/>
            <a:ext cx="20010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页面元素验证广告点击</a:t>
            </a:r>
            <a:endParaRPr lang="en-US" altLang="zh-CN" sz="1400" dirty="0" smtClean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 smtClean="0">
                <a:solidFill>
                  <a:srgbClr val="1C2B3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后台验证广告点击上报</a:t>
            </a:r>
            <a:endParaRPr lang="zh-CN" altLang="en-US" sz="1400" dirty="0">
              <a:solidFill>
                <a:srgbClr val="1C2B3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008032" y="3356750"/>
            <a:ext cx="1708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464F5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页面元素验证播放</a:t>
            </a:r>
            <a:endParaRPr lang="en-US" altLang="zh-CN" sz="1400" dirty="0" smtClean="0">
              <a:solidFill>
                <a:srgbClr val="464F5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 smtClean="0">
                <a:solidFill>
                  <a:srgbClr val="464F5A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后台验证数据上报</a:t>
            </a:r>
            <a:endParaRPr lang="en-US" altLang="zh-CN" sz="1400" dirty="0" smtClean="0">
              <a:solidFill>
                <a:srgbClr val="464F5A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7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7677</TotalTime>
  <Words>951</Words>
  <Application>Microsoft Macintosh PowerPoint</Application>
  <PresentationFormat>全屏显示(16:9)</PresentationFormat>
  <Paragraphs>347</Paragraphs>
  <Slides>30</Slides>
  <Notes>3</Notes>
  <HiddenSlides>0</HiddenSlides>
  <MMClips>1</MMClips>
  <ScaleCrop>false</ScaleCrop>
  <HeadingPairs>
    <vt:vector size="6" baseType="variant">
      <vt:variant>
        <vt:lpstr>使用的字体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Calibri</vt:lpstr>
      <vt:lpstr>微软雅黑</vt:lpstr>
      <vt:lpstr>楷体</vt:lpstr>
      <vt:lpstr>隶书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Hunter026</cp:lastModifiedBy>
  <cp:revision>820</cp:revision>
  <dcterms:modified xsi:type="dcterms:W3CDTF">2016-07-18T06:14:58Z</dcterms:modified>
</cp:coreProperties>
</file>